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372"/>
    <a:srgbClr val="000000"/>
    <a:srgbClr val="24348D"/>
    <a:srgbClr val="666666"/>
    <a:srgbClr val="800040"/>
    <a:srgbClr val="9C593C"/>
    <a:srgbClr val="804000"/>
    <a:srgbClr val="4C4C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9" autoAdjust="0"/>
    <p:restoredTop sz="76341" autoAdjust="0"/>
  </p:normalViewPr>
  <p:slideViewPr>
    <p:cSldViewPr>
      <p:cViewPr varScale="1">
        <p:scale>
          <a:sx n="69" d="100"/>
          <a:sy n="69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8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4" rIns="94668" bIns="4733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636" y="0"/>
            <a:ext cx="3078428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4" rIns="94668" bIns="4733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09" y="4861442"/>
            <a:ext cx="5209647" cy="460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4" rIns="94668" bIns="47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3"/>
            <a:ext cx="3078428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4" rIns="94668" bIns="4733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636" y="9722883"/>
            <a:ext cx="3078428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4" rIns="94668" bIns="4733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A3E4966-D041-4226-86A1-3D9DFFABE56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14073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69176" indent="-295837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83348" indent="-23667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56687" indent="-23667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30026" indent="-23667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3365" indent="-23667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76705" indent="-23667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50044" indent="-23667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023383" indent="-23667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3B4C026-CCB3-41D3-904B-511C1EEF012B}" type="slidenum">
              <a:rPr lang="en-US" altLang="ja-JP" sz="1200"/>
              <a:pPr eaLnBrk="1" hangingPunct="1"/>
              <a:t>1</a:t>
            </a:fld>
            <a:endParaRPr lang="en-US" altLang="ja-JP" sz="1200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1524000"/>
            <a:ext cx="6172200" cy="914400"/>
          </a:xfrm>
        </p:spPr>
        <p:txBody>
          <a:bodyPr/>
          <a:lstStyle>
            <a:lvl1pPr algn="ctr">
              <a:defRPr sz="240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2590800"/>
            <a:ext cx="6172200" cy="9144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86DBFA-4B58-487A-9D5D-C237CFCD041C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6645275"/>
            <a:ext cx="1066800" cy="1365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1974CF-B751-4A32-A0B1-ED181E1F894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24454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E09A4-A564-4495-B81E-4667770671A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89E41-68A7-4DCF-9FEC-90540D659CB1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323681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171700" cy="6248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362700" cy="6248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847A1-15F3-4190-BFB7-919F707917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65036-E996-45A8-9E79-DDFD8D28E057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181910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118C-D17C-4EB2-8A99-D3513F09228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F868-4EF9-48F8-A0A5-4278224D4170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110701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B48C-5811-4F96-8F56-4718A851DE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044A9-007A-4DFE-A74D-C64193871FEF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66299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ACE87-C840-43A4-A286-56C4887020A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AF418-BC50-4625-945F-EA26A532711C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190993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A6CDA-E5A0-4B60-B6E3-A86E9EB475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7EED-767B-4A08-98F5-682C9AB0BE2A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29546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85E26-3F74-4BA6-A958-3D5B8B2842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DEAB-3DE1-4E50-A981-258A60B0F577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148225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907E-6716-4967-9921-457BF8A0EE1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23340-9B4A-474F-8C27-3B1E9314B6D6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179114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159F3-B6DC-4FA1-B196-61239CF7AE8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2C68C-26E7-48ED-A567-C0F1668E807A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222769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6AFEE-6C94-4A90-BA7E-504EEADA9C5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A3740-EF1F-4C9F-A24E-18E7D9F539E9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  <p:extLst>
      <p:ext uri="{BB962C8B-B14F-4D97-AF65-F5344CB8AC3E}">
        <p14:creationId xmlns:p14="http://schemas.microsoft.com/office/powerpoint/2010/main" xmlns="" val="228371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77724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623050"/>
            <a:ext cx="10668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900" smtClean="0"/>
            </a:lvl1pPr>
          </a:lstStyle>
          <a:p>
            <a:pPr>
              <a:defRPr/>
            </a:pPr>
            <a:fld id="{58F66F54-DBCE-4146-9654-5915CC277C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48600" y="6591300"/>
            <a:ext cx="121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9AC73700-A017-4DDA-816B-01EDE918A4D6}" type="datetime1">
              <a:rPr lang="ja-JP" altLang="en-US"/>
              <a:pPr>
                <a:defRPr/>
              </a:pPr>
              <a:t>2012/11/12</a:t>
            </a:fld>
            <a:endParaRPr lang="en-US" altLang="ja-JP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91300"/>
            <a:ext cx="6553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900" smtClean="0"/>
            </a:lvl1pPr>
          </a:lstStyle>
          <a:p>
            <a:pPr>
              <a:defRPr/>
            </a:pPr>
            <a:r>
              <a:rPr lang="en-US" altLang="ja-JP"/>
              <a:t>フッター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Yumiko Wakasa\Documents\Yumiko wakasa\若狭\GCOE関係\学術講演会ポスタ－\講演者先生のお写真\H24年度\11.26 Picardo先生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198" y="1192977"/>
            <a:ext cx="1601522" cy="19479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0" y="44624"/>
            <a:ext cx="8172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2600" b="1" dirty="0" smtClean="0">
                <a:solidFill>
                  <a:srgbClr val="000080"/>
                </a:solidFill>
                <a:ea typeface="ＭＳ Ｐゴシック" pitchFamily="-32" charset="-128"/>
              </a:rPr>
              <a:t>第</a:t>
            </a:r>
            <a:r>
              <a:rPr lang="en-US" altLang="ja-JP" sz="4000" dirty="0">
                <a:solidFill>
                  <a:srgbClr val="FF6600"/>
                </a:solidFill>
                <a:latin typeface="Britannic Bold" pitchFamily="34" charset="0"/>
                <a:ea typeface="+mj-ea"/>
              </a:rPr>
              <a:t>70</a:t>
            </a:r>
            <a:r>
              <a:rPr lang="ja-JP" altLang="en-US" sz="2600" b="1" dirty="0" smtClean="0">
                <a:solidFill>
                  <a:srgbClr val="000080"/>
                </a:solidFill>
                <a:ea typeface="ＭＳ Ｐゴシック" pitchFamily="-32" charset="-128"/>
              </a:rPr>
              <a:t>回</a:t>
            </a:r>
            <a:r>
              <a:rPr lang="ja-JP" altLang="en-US" sz="2600" b="1" dirty="0">
                <a:solidFill>
                  <a:srgbClr val="000080"/>
                </a:solidFill>
                <a:ea typeface="ＭＳ Ｐゴシック" pitchFamily="-32" charset="-128"/>
              </a:rPr>
              <a:t>シグナル伝達</a:t>
            </a:r>
            <a:r>
              <a:rPr lang="ja-JP" altLang="en-US" sz="2600" b="1" dirty="0" smtClean="0">
                <a:solidFill>
                  <a:srgbClr val="000080"/>
                </a:solidFill>
                <a:ea typeface="ＭＳ Ｐゴシック" pitchFamily="-32" charset="-128"/>
              </a:rPr>
              <a:t>医学グローバル</a:t>
            </a:r>
            <a:r>
              <a:rPr lang="en-US" altLang="ja-JP" sz="2600" b="1" dirty="0">
                <a:solidFill>
                  <a:srgbClr val="FF6600"/>
                </a:solidFill>
                <a:ea typeface="ＭＳ Ｐゴシック" pitchFamily="-32" charset="-128"/>
              </a:rPr>
              <a:t>COE</a:t>
            </a:r>
            <a:r>
              <a:rPr lang="ja-JP" altLang="en-US" sz="2600" b="1" dirty="0">
                <a:solidFill>
                  <a:srgbClr val="000080"/>
                </a:solidFill>
                <a:ea typeface="ＭＳ Ｐゴシック" pitchFamily="-32" charset="-128"/>
              </a:rPr>
              <a:t>学術講演会</a:t>
            </a:r>
          </a:p>
        </p:txBody>
      </p:sp>
      <p:sp>
        <p:nvSpPr>
          <p:cNvPr id="5" name="テキスト ボックス 8"/>
          <p:cNvSpPr txBox="1">
            <a:spLocks noChangeArrowheads="1"/>
          </p:cNvSpPr>
          <p:nvPr/>
        </p:nvSpPr>
        <p:spPr bwMode="auto">
          <a:xfrm>
            <a:off x="2339752" y="704890"/>
            <a:ext cx="52920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日時：</a:t>
            </a:r>
            <a:r>
              <a:rPr lang="en-US" altLang="ja-JP" sz="1950" b="1" dirty="0">
                <a:latin typeface="HG丸ｺﾞｼｯｸM-PRO" pitchFamily="50" charset="-128"/>
                <a:ea typeface="HG丸ｺﾞｼｯｸM-PRO" pitchFamily="50" charset="-128"/>
              </a:rPr>
              <a:t>2012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95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11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95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26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日（月）</a:t>
            </a:r>
            <a:r>
              <a:rPr lang="en-US" altLang="ja-JP" sz="1950" b="1" dirty="0"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950" b="1" dirty="0" smtClean="0">
                <a:latin typeface="HG丸ｺﾞｼｯｸM-PRO" pitchFamily="50" charset="-128"/>
                <a:ea typeface="HG丸ｺﾞｼｯｸM-PRO" pitchFamily="50" charset="-128"/>
              </a:rPr>
              <a:t>30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～ </a:t>
            </a:r>
            <a:endParaRPr lang="en-US" altLang="ja-JP" sz="195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場所 </a:t>
            </a:r>
            <a:r>
              <a:rPr lang="en-US" altLang="ja-JP" sz="1950" b="1" dirty="0" smtClean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ja-JP" altLang="en-US" sz="1950" b="1" dirty="0" smtClean="0">
                <a:latin typeface="HG丸ｺﾞｼｯｸM-PRO" pitchFamily="50" charset="-128"/>
                <a:ea typeface="HG丸ｺﾞｼｯｸM-PRO" pitchFamily="50" charset="-128"/>
              </a:rPr>
              <a:t>外来</a:t>
            </a:r>
            <a:r>
              <a:rPr lang="ja-JP" altLang="en-US" sz="1950" b="1" dirty="0">
                <a:latin typeface="HG丸ｺﾞｼｯｸM-PRO" pitchFamily="50" charset="-128"/>
                <a:ea typeface="HG丸ｺﾞｼｯｸM-PRO" pitchFamily="50" charset="-128"/>
              </a:rPr>
              <a:t>診療棟</a:t>
            </a:r>
            <a:r>
              <a:rPr lang="en-US" altLang="ja-JP" sz="1950" b="1" dirty="0">
                <a:latin typeface="HG丸ｺﾞｼｯｸM-PRO" pitchFamily="50" charset="-128"/>
                <a:ea typeface="HG丸ｺﾞｼｯｸM-PRO" pitchFamily="50" charset="-128"/>
              </a:rPr>
              <a:t>4F</a:t>
            </a:r>
            <a:r>
              <a:rPr lang="ja-JP" altLang="en-US" sz="1950" b="1" dirty="0">
                <a:latin typeface="HG丸ｺﾞｼｯｸM-PRO" pitchFamily="50" charset="-128"/>
                <a:ea typeface="HG丸ｺﾞｼｯｸM-PRO" pitchFamily="50" charset="-128"/>
              </a:rPr>
              <a:t>　第二会議室</a:t>
            </a:r>
          </a:p>
        </p:txBody>
      </p:sp>
      <p:sp>
        <p:nvSpPr>
          <p:cNvPr id="6" name="テキスト ボックス 1"/>
          <p:cNvSpPr txBox="1">
            <a:spLocks noChangeArrowheads="1"/>
          </p:cNvSpPr>
          <p:nvPr/>
        </p:nvSpPr>
        <p:spPr bwMode="auto">
          <a:xfrm>
            <a:off x="2843808" y="1421449"/>
            <a:ext cx="652267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b="1" dirty="0" smtClean="0"/>
              <a:t>Dr</a:t>
            </a:r>
            <a:r>
              <a:rPr lang="en-US" altLang="ja-JP" sz="3200" b="1" dirty="0" smtClean="0"/>
              <a:t>. Mauro </a:t>
            </a:r>
            <a:r>
              <a:rPr lang="en-US" altLang="ja-JP" sz="3200" b="1" dirty="0" err="1" smtClean="0"/>
              <a:t>Picardo</a:t>
            </a:r>
            <a:endParaRPr lang="en-US" altLang="ja-JP" sz="3200" b="1" dirty="0" smtClean="0"/>
          </a:p>
          <a:p>
            <a:pPr eaLnBrk="1" hangingPunct="1"/>
            <a:endParaRPr lang="ja-JP" altLang="en-US" sz="28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7"/>
          <p:cNvSpPr txBox="1">
            <a:spLocks noChangeArrowheads="1"/>
          </p:cNvSpPr>
          <p:nvPr/>
        </p:nvSpPr>
        <p:spPr bwMode="auto">
          <a:xfrm>
            <a:off x="2267744" y="2679303"/>
            <a:ext cx="6643933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ja-JP" b="1" dirty="0" smtClean="0">
                <a:latin typeface="+mj-lt"/>
              </a:rPr>
              <a:t>Mechanisms of control of skin pigmentation</a:t>
            </a:r>
            <a:endParaRPr lang="ja-JP" altLang="ja-JP" dirty="0" smtClean="0">
              <a:latin typeface="+mj-lt"/>
            </a:endParaRPr>
          </a:p>
        </p:txBody>
      </p:sp>
      <p:sp>
        <p:nvSpPr>
          <p:cNvPr id="9" name="テキスト ボックス 11"/>
          <p:cNvSpPr txBox="1">
            <a:spLocks noChangeArrowheads="1"/>
          </p:cNvSpPr>
          <p:nvPr/>
        </p:nvSpPr>
        <p:spPr bwMode="auto">
          <a:xfrm>
            <a:off x="2323332" y="1960384"/>
            <a:ext cx="92081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ja-JP" sz="1600" dirty="0"/>
              <a:t>San </a:t>
            </a:r>
            <a:r>
              <a:rPr lang="en-US" altLang="ja-JP" sz="1600" dirty="0" err="1"/>
              <a:t>Gallicano</a:t>
            </a:r>
            <a:r>
              <a:rPr lang="en-US" altLang="ja-JP" sz="1600" dirty="0"/>
              <a:t> Dermatology Institute – Laboratory </a:t>
            </a:r>
            <a:r>
              <a:rPr lang="en-US" altLang="ja-JP" sz="1600" dirty="0" smtClean="0"/>
              <a:t>of</a:t>
            </a:r>
          </a:p>
          <a:p>
            <a:r>
              <a:rPr lang="en-US" altLang="ja-JP" sz="1600" dirty="0" smtClean="0"/>
              <a:t>Cutaneous </a:t>
            </a:r>
            <a:r>
              <a:rPr lang="en-US" altLang="ja-JP" sz="1600" dirty="0"/>
              <a:t>Physiopathology and </a:t>
            </a:r>
            <a:r>
              <a:rPr lang="en-US" altLang="ja-JP" sz="1600" dirty="0" err="1" smtClean="0"/>
              <a:t>Metabolomic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C</a:t>
            </a:r>
            <a:r>
              <a:rPr lang="en-US" altLang="ja-JP" sz="1600" dirty="0" smtClean="0"/>
              <a:t>enter </a:t>
            </a:r>
            <a:r>
              <a:rPr lang="en-US" altLang="ja-JP" sz="1600" dirty="0"/>
              <a:t>(Roma</a:t>
            </a:r>
            <a:r>
              <a:rPr lang="en-US" altLang="ja-JP" sz="1600" dirty="0" smtClean="0"/>
              <a:t>)</a:t>
            </a:r>
            <a:endParaRPr lang="ja-JP" altLang="ja-JP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62151" y="6323175"/>
            <a:ext cx="59818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 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   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For 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more information TEL : 078-382-5370 (5269)</a:t>
            </a:r>
            <a:r>
              <a:rPr lang="en-US" altLang="ja-JP" sz="1200" b="1" dirty="0">
                <a:solidFill>
                  <a:srgbClr val="DE4372"/>
                </a:solidFill>
                <a:latin typeface="+mn-ea"/>
                <a:ea typeface="+mn-ea"/>
              </a:rPr>
              <a:t> E-mail : gcoestm@med.kobe-u.ac.jp</a:t>
            </a:r>
          </a:p>
          <a:p>
            <a:pPr>
              <a:defRPr/>
            </a:pP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    Hosted 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by: Chikako </a:t>
            </a:r>
            <a:r>
              <a:rPr lang="en-US" altLang="ja-JP" sz="1200" b="1" dirty="0" err="1" smtClean="0">
                <a:solidFill>
                  <a:srgbClr val="DE4372"/>
                </a:solidFill>
                <a:latin typeface="+mn-ea"/>
                <a:ea typeface="+mn-ea"/>
              </a:rPr>
              <a:t>N</a:t>
            </a:r>
            <a:r>
              <a:rPr lang="en-US" altLang="ja-JP" sz="1200" b="1" dirty="0" err="1" smtClean="0">
                <a:solidFill>
                  <a:srgbClr val="DE4372"/>
                </a:solidFill>
                <a:latin typeface="+mn-ea"/>
                <a:ea typeface="+mn-ea"/>
              </a:rPr>
              <a:t>ishigori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 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Department of Dermatology </a:t>
            </a:r>
            <a:r>
              <a:rPr lang="ja-JP" altLang="en-US" sz="1200" b="1" dirty="0" smtClean="0">
                <a:solidFill>
                  <a:srgbClr val="DE4372"/>
                </a:solidFill>
                <a:latin typeface="+mn-ea"/>
                <a:ea typeface="+mn-ea"/>
              </a:rPr>
              <a:t>（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Ext</a:t>
            </a:r>
            <a:r>
              <a:rPr lang="ja-JP" altLang="en-US" sz="1200" b="1" dirty="0" smtClean="0">
                <a:solidFill>
                  <a:srgbClr val="DE4372"/>
                </a:solidFill>
                <a:latin typeface="+mn-ea"/>
                <a:ea typeface="+mn-ea"/>
              </a:rPr>
              <a:t>：</a:t>
            </a:r>
            <a:r>
              <a:rPr lang="en-US" altLang="ja-JP" sz="1200" b="1" dirty="0" smtClean="0">
                <a:solidFill>
                  <a:srgbClr val="DE4372"/>
                </a:solidFill>
                <a:latin typeface="+mn-ea"/>
                <a:ea typeface="+mn-ea"/>
              </a:rPr>
              <a:t>6131</a:t>
            </a:r>
            <a:r>
              <a:rPr lang="ja-JP" altLang="en-US" sz="1200" b="1" dirty="0" smtClean="0">
                <a:solidFill>
                  <a:srgbClr val="DE4372"/>
                </a:solidFill>
                <a:latin typeface="+mn-ea"/>
                <a:ea typeface="+mn-ea"/>
              </a:rPr>
              <a:t>）</a:t>
            </a:r>
            <a:endParaRPr lang="en-US" altLang="ja-JP" sz="1200" b="1" dirty="0">
              <a:solidFill>
                <a:srgbClr val="DE4372"/>
              </a:solidFill>
              <a:latin typeface="+mn-ea"/>
              <a:ea typeface="+mn-ea"/>
            </a:endParaRPr>
          </a:p>
        </p:txBody>
      </p:sp>
      <p:pic>
        <p:nvPicPr>
          <p:cNvPr id="13" name="Picture 3" descr="logo_in14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42776"/>
            <a:ext cx="760286" cy="66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0" y="3140968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sz="1200" b="1" dirty="0"/>
              <a:t> </a:t>
            </a:r>
            <a:r>
              <a:rPr lang="en-GB" altLang="ja-JP" sz="1200" b="1" dirty="0" smtClean="0"/>
              <a:t>&lt;</a:t>
            </a:r>
            <a:r>
              <a:rPr lang="en-GB" altLang="ja-JP" sz="1200" b="1" i="1" dirty="0" smtClean="0"/>
              <a:t>Abstract</a:t>
            </a:r>
            <a:r>
              <a:rPr lang="en-GB" altLang="ja-JP" sz="1200" b="1" dirty="0" smtClean="0"/>
              <a:t>&gt;</a:t>
            </a:r>
          </a:p>
          <a:p>
            <a:pPr algn="just"/>
            <a:r>
              <a:rPr lang="en-GB" altLang="ja-JP" sz="1200" dirty="0"/>
              <a:t> </a:t>
            </a:r>
            <a:r>
              <a:rPr lang="en-GB" altLang="ja-JP" sz="1200" dirty="0" smtClean="0"/>
              <a:t>Skin </a:t>
            </a:r>
            <a:r>
              <a:rPr lang="en-GB" altLang="ja-JP" sz="1200" dirty="0"/>
              <a:t>pigmentation is dependent on the type and amount of melanin regulated by </a:t>
            </a:r>
            <a:r>
              <a:rPr lang="en-GB" altLang="ja-JP" sz="1200" dirty="0" err="1"/>
              <a:t>tyrosinase</a:t>
            </a:r>
            <a:r>
              <a:rPr lang="en-GB" altLang="ja-JP" sz="1200" dirty="0"/>
              <a:t> and </a:t>
            </a:r>
            <a:r>
              <a:rPr lang="en-GB" altLang="ja-JP" sz="1200" dirty="0" err="1"/>
              <a:t>tyrosinase</a:t>
            </a:r>
            <a:r>
              <a:rPr lang="en-GB" altLang="ja-JP" sz="1200" dirty="0"/>
              <a:t> related enzyme activity plus other proteins which are responsible for the differences in size, number and distribution pattern of </a:t>
            </a:r>
            <a:r>
              <a:rPr lang="en-GB" altLang="ja-JP" sz="1200" dirty="0" err="1"/>
              <a:t>melanosomes</a:t>
            </a:r>
            <a:r>
              <a:rPr lang="en-GB" altLang="ja-JP" sz="1200" dirty="0"/>
              <a:t> within keratinocytes. Keratinocytes produce cytokines and growth factors which support </a:t>
            </a:r>
            <a:r>
              <a:rPr lang="en-GB" altLang="ja-JP" sz="1200" dirty="0" err="1"/>
              <a:t>melanogenesis</a:t>
            </a:r>
            <a:r>
              <a:rPr lang="en-GB" altLang="ja-JP" sz="1200" dirty="0"/>
              <a:t> such as endothelin-1 (ET-1), melanocyte stimulating hormone (</a:t>
            </a:r>
            <a:r>
              <a:rPr lang="en-GB" altLang="ja-JP" sz="1200" dirty="0">
                <a:sym typeface="Symbol"/>
              </a:rPr>
              <a:t></a:t>
            </a:r>
            <a:r>
              <a:rPr lang="en-GB" altLang="ja-JP" sz="1200" dirty="0"/>
              <a:t>-MSH), basic fibroblast growth factor (</a:t>
            </a:r>
            <a:r>
              <a:rPr lang="en-GB" altLang="ja-JP" sz="1200" dirty="0" err="1"/>
              <a:t>bFGF</a:t>
            </a:r>
            <a:r>
              <a:rPr lang="en-GB" altLang="ja-JP" sz="1200" dirty="0"/>
              <a:t>) which are mainly involved in UVB-induced pigmentation, whereas granulocyte-monocyte colony-stimulating factor (GM-CSF) plays a crucial role in UVA-induced pigmentation. Parallel to the cross talk between keratinocytes and melanocytes, increasing evidences underline the crucial role exerted by the interactions between </a:t>
            </a:r>
            <a:r>
              <a:rPr lang="en-GB" altLang="ja-JP" sz="1200" dirty="0" err="1"/>
              <a:t>mesenchymal</a:t>
            </a:r>
            <a:r>
              <a:rPr lang="en-GB" altLang="ja-JP" sz="1200" dirty="0"/>
              <a:t> and epithelial cells in the control of skin pigmentation through the release of fibroblast-derived growth factors which modulate melanocyte survival and function.</a:t>
            </a:r>
            <a:r>
              <a:rPr lang="en-GB" altLang="ja-JP" sz="1200" baseline="30000" dirty="0"/>
              <a:t> </a:t>
            </a:r>
            <a:r>
              <a:rPr lang="en-GB" altLang="ja-JP" sz="1200" dirty="0"/>
              <a:t>In particular, the KITLG (c-Kit ligand) influences melanocyte proliferation and melanin distribution and activates keratinocytes to produce pro-</a:t>
            </a:r>
            <a:r>
              <a:rPr lang="en-GB" altLang="ja-JP" sz="1200" dirty="0" err="1"/>
              <a:t>melanogenic</a:t>
            </a:r>
            <a:r>
              <a:rPr lang="en-GB" altLang="ja-JP" sz="1200" dirty="0"/>
              <a:t> factors and the keratinocyte growth factor (KGF) promotes </a:t>
            </a:r>
            <a:r>
              <a:rPr lang="en-GB" altLang="ja-JP" sz="1200" dirty="0" err="1"/>
              <a:t>melanosome</a:t>
            </a:r>
            <a:r>
              <a:rPr lang="en-GB" altLang="ja-JP" sz="1200" dirty="0"/>
              <a:t> phagocytosis. In different hyper- and hypo-</a:t>
            </a:r>
            <a:r>
              <a:rPr lang="en-GB" altLang="ja-JP" sz="1200" dirty="0" err="1"/>
              <a:t>pigmentary</a:t>
            </a:r>
            <a:r>
              <a:rPr lang="en-GB" altLang="ja-JP" sz="1200" dirty="0"/>
              <a:t> disorders such as UVB-</a:t>
            </a:r>
            <a:r>
              <a:rPr lang="en-GB" altLang="ja-JP" sz="1200" dirty="0" err="1"/>
              <a:t>melanosis</a:t>
            </a:r>
            <a:r>
              <a:rPr lang="en-GB" altLang="ja-JP" sz="1200" dirty="0"/>
              <a:t>, </a:t>
            </a:r>
            <a:r>
              <a:rPr lang="en-GB" altLang="ja-JP" sz="1200" dirty="0" err="1"/>
              <a:t>lentigo</a:t>
            </a:r>
            <a:r>
              <a:rPr lang="en-GB" altLang="ja-JP" sz="1200" dirty="0"/>
              <a:t> </a:t>
            </a:r>
            <a:r>
              <a:rPr lang="en-GB" altLang="ja-JP" sz="1200" dirty="0" err="1"/>
              <a:t>senilis</a:t>
            </a:r>
            <a:r>
              <a:rPr lang="en-GB" altLang="ja-JP" sz="1200" dirty="0"/>
              <a:t>, </a:t>
            </a:r>
            <a:r>
              <a:rPr lang="en-GB" altLang="ja-JP" sz="1200" dirty="0" err="1"/>
              <a:t>melasma</a:t>
            </a:r>
            <a:r>
              <a:rPr lang="en-GB" altLang="ja-JP" sz="1200" dirty="0"/>
              <a:t>, </a:t>
            </a:r>
            <a:r>
              <a:rPr lang="en-GB" altLang="ja-JP" sz="1200" dirty="0" err="1"/>
              <a:t>seborrhoeic</a:t>
            </a:r>
            <a:r>
              <a:rPr lang="en-GB" altLang="ja-JP" sz="1200" dirty="0"/>
              <a:t> keratosis, </a:t>
            </a:r>
            <a:r>
              <a:rPr lang="en-GB" altLang="ja-JP" sz="1200" dirty="0" err="1"/>
              <a:t>dermatofibroma</a:t>
            </a:r>
            <a:r>
              <a:rPr lang="en-GB" altLang="ja-JP" sz="1200" dirty="0"/>
              <a:t> and </a:t>
            </a:r>
            <a:r>
              <a:rPr lang="en-GB" altLang="ja-JP" sz="1200" dirty="0" err="1"/>
              <a:t>vitiligo</a:t>
            </a:r>
            <a:r>
              <a:rPr lang="en-GB" altLang="ja-JP" sz="1200" dirty="0"/>
              <a:t>, an altered expression of growth factors and their receptors have been implicated. An increased production of SCF, KGF and HGF has been demonstrated in </a:t>
            </a:r>
            <a:r>
              <a:rPr lang="en-GB" altLang="ja-JP" sz="1200" dirty="0" err="1"/>
              <a:t>lentigo</a:t>
            </a:r>
            <a:r>
              <a:rPr lang="en-GB" altLang="ja-JP" sz="1200" dirty="0"/>
              <a:t> </a:t>
            </a:r>
            <a:r>
              <a:rPr lang="en-GB" altLang="ja-JP" sz="1200" dirty="0" err="1"/>
              <a:t>senilis</a:t>
            </a:r>
            <a:r>
              <a:rPr lang="en-GB" altLang="ja-JP" sz="1200" dirty="0"/>
              <a:t>. The control of constitutive and induced pigmentation results therefore regulated by a complex paracrine network between </a:t>
            </a:r>
            <a:r>
              <a:rPr lang="en-GB" altLang="ja-JP" sz="1200" dirty="0" err="1"/>
              <a:t>mesenchymal</a:t>
            </a:r>
            <a:r>
              <a:rPr lang="en-GB" altLang="ja-JP" sz="1200" dirty="0"/>
              <a:t> and epithelial cells involving the expression of a wide number of genes. Mutations in genes encoding </a:t>
            </a:r>
            <a:r>
              <a:rPr lang="en-GB" altLang="ja-JP" sz="1200" dirty="0" err="1"/>
              <a:t>pigmentary</a:t>
            </a:r>
            <a:r>
              <a:rPr lang="en-GB" altLang="ja-JP" sz="1200" dirty="0"/>
              <a:t> regulators modify their expression and/or functionality contributing to altering skin phenotype favouring the onset of pathological conditions including skin cancer. All these findings underline the crucial role of pigmentation as a protective phenomenon and indicate that skin photo type results from a network of complex biochemical events.  </a:t>
            </a:r>
            <a:endParaRPr lang="ja-JP" altLang="ja-JP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.26　Picardo先生　ポスター(案)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11.26　Picardo先生　ポスター(案)</Template>
  <TotalTime>44</TotalTime>
  <Words>394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11.26　Picardo先生　ポスター(案)</vt:lpstr>
      <vt:lpstr>スライド 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Yumiko Wakasa</dc:creator>
  <cp:lastModifiedBy>研究支援係</cp:lastModifiedBy>
  <cp:revision>5</cp:revision>
  <dcterms:created xsi:type="dcterms:W3CDTF">2012-11-12T06:26:21Z</dcterms:created>
  <dcterms:modified xsi:type="dcterms:W3CDTF">2012-11-12T08:13:03Z</dcterms:modified>
</cp:coreProperties>
</file>