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84" y="27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04CE3-225B-4978-8DE8-EB7EE7978012}" type="datetimeFigureOut">
              <a:rPr kumimoji="1" lang="ja-JP" altLang="en-US" smtClean="0"/>
              <a:pPr/>
              <a:t>2015/8/31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5B557-87D0-4C03-BBE0-AA7FC29D755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1773694" y="60007"/>
            <a:ext cx="1526247" cy="255291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《</a:t>
            </a:r>
            <a:r>
              <a:rPr kumimoji="1" lang="ja-JP" altLang="en-US" sz="1200" b="1" dirty="0" smtClean="0">
                <a:latin typeface="ＭＳ ゴシック" pitchFamily="49" charset="-128"/>
                <a:ea typeface="ＭＳ ゴシック" pitchFamily="49" charset="-128"/>
              </a:rPr>
              <a:t>吸入指導依頼箋</a:t>
            </a:r>
            <a:r>
              <a:rPr kumimoji="1"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》</a:t>
            </a:r>
            <a:endParaRPr kumimoji="1" lang="ja-JP" altLang="en-US" sz="1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56" y="3890302"/>
            <a:ext cx="4676843" cy="232038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以下のことを説明・確認しましたので、吸入指導を宜しくお願い致します。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5109" y="1822671"/>
            <a:ext cx="4757901" cy="2071173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施設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：　　　</a:t>
            </a:r>
            <a:r>
              <a:rPr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　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医師：　　　　　　　　　　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000" u="sng" dirty="0" smtClean="0">
                <a:latin typeface="ＭＳ ゴシック" pitchFamily="49" charset="-128"/>
                <a:ea typeface="ＭＳ ゴシック" pitchFamily="49" charset="-128"/>
              </a:rPr>
              <a:t>FAX</a:t>
            </a:r>
            <a:r>
              <a:rPr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番号：   　（　　　　）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　（患者</a:t>
            </a:r>
            <a:r>
              <a:rPr kumimoji="1" lang="en-US" altLang="ja-JP" sz="1000" dirty="0" smtClean="0">
                <a:latin typeface="ＭＳ ゴシック" pitchFamily="49" charset="-128"/>
                <a:ea typeface="ＭＳ ゴシック" pitchFamily="49" charset="-128"/>
              </a:rPr>
              <a:t>ID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：　　　　　　　　）　　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□喘息　　　□</a:t>
            </a:r>
            <a:r>
              <a:rPr kumimoji="1" lang="en-US" altLang="ja-JP" sz="1000" dirty="0" smtClean="0">
                <a:latin typeface="ＭＳ ゴシック" pitchFamily="49" charset="-128"/>
                <a:ea typeface="ＭＳ ゴシック" pitchFamily="49" charset="-128"/>
              </a:rPr>
              <a:t>COPD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　　□その他（　　　　　　　　　　　　　）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以下の指導を重点的にお願い致します。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□吸入手技　　□薬効説明　　□継続の必要性　　□（　　　　　　　　）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治療ステップ　　　□ｽﾃｯﾌﾟ１　□ｽﾃｯﾌﾟ２　□ｽﾃｯﾌﾟ３　□ｽﾃｯﾌﾟ４</a:t>
            </a: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コントロール状態　□良好　　 □不十分 　□不良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急性増悪歴（過去１年以内）□無　□入院　□救急受診　□不明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薬剤アレルギー歴　□無　□有（         　　　　　　　　　　　　）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　　　　　　　　□アスピリン喘息　□不明　　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061349" y="4116138"/>
            <a:ext cx="875427" cy="224513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pPr algn="ctr"/>
            <a:r>
              <a:rPr kumimoji="1" lang="en-US" altLang="ja-JP" sz="1000" dirty="0" smtClean="0"/>
              <a:t>【</a:t>
            </a:r>
            <a:r>
              <a:rPr kumimoji="1" lang="ja-JP" altLang="en-US" sz="1000" dirty="0" smtClean="0"/>
              <a:t>患者さんへ</a:t>
            </a:r>
            <a:r>
              <a:rPr kumimoji="1" lang="en-US" altLang="ja-JP" sz="1000" dirty="0" smtClean="0"/>
              <a:t>】</a:t>
            </a:r>
            <a:endParaRPr kumimoji="1" lang="ja-JP" altLang="en-US" sz="1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356" y="4285985"/>
            <a:ext cx="5014381" cy="1301731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貴方に吸入薬を処方致しました。吸入薬は、直接患部に薬が届き高い治療効果が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期待できると共に、全身性の副作用を少なくすることもできます。ただし、吸入薬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を正しく吸入するのは意外に難しいことです。そこで貴方が薬を受け取る際に、薬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剤師から吸入指導を受けることをお勧めします。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この書面により、診療医師から薬局薬剤師に、貴方の「病名や治療に関する情報」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をお伝えします。薬剤師が貴方の診療情報を把握することにより、お薬の使い方や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安全性等について適切に助言できると思われます。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71956" y="5474478"/>
            <a:ext cx="654213" cy="224513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pPr algn="ctr"/>
            <a:r>
              <a:rPr kumimoji="1" lang="en-US" altLang="ja-JP" sz="1000" dirty="0" smtClean="0"/>
              <a:t>【</a:t>
            </a:r>
            <a:r>
              <a:rPr kumimoji="1" lang="ja-JP" altLang="en-US" sz="1000" dirty="0" smtClean="0"/>
              <a:t>同意書</a:t>
            </a:r>
            <a:r>
              <a:rPr kumimoji="1" lang="en-US" altLang="ja-JP" sz="1000" dirty="0" smtClean="0"/>
              <a:t>】</a:t>
            </a:r>
            <a:endParaRPr kumimoji="1" lang="ja-JP" altLang="en-US" sz="1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" y="5654500"/>
            <a:ext cx="4880992" cy="870844"/>
          </a:xfrm>
          <a:prstGeom prst="rect">
            <a:avLst/>
          </a:prstGeom>
          <a:noFill/>
        </p:spPr>
        <p:txBody>
          <a:bodyPr wrap="square" lIns="69943" tIns="34971" rIns="69943" bIns="34971" rtlCol="0">
            <a:spAutoFit/>
          </a:bodyPr>
          <a:lstStyle/>
          <a:p>
            <a:r>
              <a:rPr kumimoji="1" lang="ja-JP" altLang="en-US" sz="1000" dirty="0" smtClean="0"/>
              <a:t>私は吸入指導依頼箋について担当医師より説明を受け、薬剤師より吸入指導を受けることを同意しました。</a:t>
            </a:r>
            <a:endParaRPr kumimoji="1" lang="en-US" altLang="ja-JP" sz="1000" dirty="0" smtClean="0"/>
          </a:p>
          <a:p>
            <a:endParaRPr kumimoji="1" lang="en-US" altLang="ja-JP" sz="600" dirty="0" smtClean="0"/>
          </a:p>
          <a:p>
            <a:r>
              <a:rPr lang="ja-JP" altLang="en-US" sz="1000" dirty="0" smtClean="0"/>
              <a:t>　　</a:t>
            </a:r>
            <a:r>
              <a:rPr kumimoji="1" lang="ja-JP" altLang="en-US" sz="1000" dirty="0" smtClean="0"/>
              <a:t>　　　年　　　月　　　日</a:t>
            </a:r>
            <a:endParaRPr kumimoji="1" lang="en-US" altLang="ja-JP" sz="1000" dirty="0" smtClean="0"/>
          </a:p>
          <a:p>
            <a:endParaRPr kumimoji="1" lang="en-US" altLang="ja-JP" sz="600" dirty="0" smtClean="0"/>
          </a:p>
          <a:p>
            <a:r>
              <a:rPr kumimoji="1" lang="ja-JP" altLang="en-US" sz="1000" dirty="0" smtClean="0"/>
              <a:t>　　　　　　署名</a:t>
            </a:r>
            <a:r>
              <a:rPr kumimoji="1" lang="ja-JP" altLang="en-US" sz="1000" u="sng" dirty="0" smtClean="0"/>
              <a:t>　　　　　　　　　　　　　　　　　　　　　　　　</a:t>
            </a:r>
            <a:r>
              <a:rPr kumimoji="1" lang="ja-JP" altLang="en-US" sz="1000" dirty="0" smtClean="0"/>
              <a:t>（本人でない場合続柄：　　　　　　　）</a:t>
            </a:r>
            <a:endParaRPr kumimoji="1" lang="ja-JP" altLang="en-US" sz="10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360712" y="6497843"/>
            <a:ext cx="2499590" cy="347624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900" dirty="0" smtClean="0"/>
              <a:t>原本を患者さんに渡し、コピーをカルテに保存</a:t>
            </a:r>
            <a:endParaRPr kumimoji="1" lang="en-US" altLang="ja-JP" sz="900" dirty="0" smtClean="0"/>
          </a:p>
          <a:p>
            <a:pPr algn="r"/>
            <a:r>
              <a:rPr kumimoji="1" lang="en-US" altLang="ja-JP" sz="900" dirty="0" smtClean="0"/>
              <a:t>Ver. 1 </a:t>
            </a:r>
            <a:r>
              <a:rPr kumimoji="1" lang="ja-JP" altLang="en-US" sz="900" dirty="0" smtClean="0"/>
              <a:t>　</a:t>
            </a:r>
            <a:r>
              <a:rPr kumimoji="1" lang="en-US" altLang="ja-JP" sz="900" dirty="0" smtClean="0"/>
              <a:t>20150828</a:t>
            </a:r>
            <a:endParaRPr kumimoji="1" lang="ja-JP" altLang="en-US" sz="900" dirty="0"/>
          </a:p>
        </p:txBody>
      </p:sp>
      <p:sp>
        <p:nvSpPr>
          <p:cNvPr id="39" name="正方形/長方形 38"/>
          <p:cNvSpPr/>
          <p:nvPr/>
        </p:nvSpPr>
        <p:spPr>
          <a:xfrm>
            <a:off x="224014" y="1772816"/>
            <a:ext cx="4592285" cy="21208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943" tIns="34971" rIns="69943" bIns="34971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696230" y="60007"/>
            <a:ext cx="1059438" cy="261349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1200" u="sng" dirty="0" smtClean="0"/>
              <a:t>初回　・　継続</a:t>
            </a:r>
            <a:endParaRPr kumimoji="1" lang="ja-JP" altLang="en-US" sz="1200" u="sng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12927" y="60009"/>
            <a:ext cx="1375564" cy="224513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lang="ja-JP" altLang="en-US" sz="1000" dirty="0" smtClean="0"/>
              <a:t>　　　　</a:t>
            </a:r>
            <a:r>
              <a:rPr kumimoji="1" lang="ja-JP" altLang="en-US" sz="1000" dirty="0" smtClean="0"/>
              <a:t>年</a:t>
            </a:r>
            <a:r>
              <a:rPr kumimoji="1" lang="ja-JP" altLang="en-US" sz="1000" u="sng" dirty="0" smtClean="0"/>
              <a:t>　　　</a:t>
            </a:r>
            <a:r>
              <a:rPr kumimoji="1" lang="ja-JP" altLang="en-US" sz="1000" dirty="0" smtClean="0"/>
              <a:t>月</a:t>
            </a:r>
            <a:r>
              <a:rPr kumimoji="1" lang="ja-JP" altLang="en-US" sz="1000" u="sng" dirty="0" smtClean="0"/>
              <a:t>　　　</a:t>
            </a:r>
            <a:r>
              <a:rPr kumimoji="1" lang="ja-JP" altLang="en-US" sz="1000" dirty="0" smtClean="0"/>
              <a:t>日</a:t>
            </a:r>
            <a:endParaRPr kumimoji="1" lang="ja-JP" altLang="en-US" sz="1000" dirty="0"/>
          </a:p>
        </p:txBody>
      </p:sp>
      <p:cxnSp>
        <p:nvCxnSpPr>
          <p:cNvPr id="43" name="直線コネクタ 42"/>
          <p:cNvCxnSpPr/>
          <p:nvPr/>
        </p:nvCxnSpPr>
        <p:spPr>
          <a:xfrm rot="5400000">
            <a:off x="1524000" y="3429000"/>
            <a:ext cx="6858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6810581" y="60007"/>
            <a:ext cx="1526247" cy="255291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《</a:t>
            </a:r>
            <a:r>
              <a:rPr kumimoji="1" lang="ja-JP" altLang="en-US" sz="1200" b="1" dirty="0" smtClean="0">
                <a:latin typeface="ＭＳ ゴシック" pitchFamily="49" charset="-128"/>
                <a:ea typeface="ＭＳ ゴシック" pitchFamily="49" charset="-128"/>
              </a:rPr>
              <a:t>吸入指導依頼箋</a:t>
            </a:r>
            <a:r>
              <a:rPr kumimoji="1" lang="en-US" altLang="ja-JP" sz="1200" b="1" dirty="0" smtClean="0">
                <a:latin typeface="ＭＳ ゴシック" pitchFamily="49" charset="-128"/>
                <a:ea typeface="ＭＳ ゴシック" pitchFamily="49" charset="-128"/>
              </a:rPr>
              <a:t>》</a:t>
            </a:r>
            <a:endParaRPr kumimoji="1" lang="ja-JP" altLang="en-US" sz="1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039243" y="3890302"/>
            <a:ext cx="4676843" cy="232038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以下のことを説明・確認しましたので、吸入指導を宜しくお願い致します。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311996" y="1832826"/>
            <a:ext cx="4501420" cy="2071173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施設：　　　　　　　　　　　　　　　</a:t>
            </a:r>
            <a:r>
              <a:rPr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医師：　　　　　　　　　　</a:t>
            </a:r>
            <a:endParaRPr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000" u="sng" dirty="0" smtClean="0">
                <a:latin typeface="ＭＳ ゴシック" pitchFamily="49" charset="-128"/>
                <a:ea typeface="ＭＳ ゴシック" pitchFamily="49" charset="-128"/>
              </a:rPr>
              <a:t>FAX</a:t>
            </a:r>
            <a:r>
              <a:rPr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番号：   　（　　　　）　　　　　</a:t>
            </a:r>
            <a:r>
              <a:rPr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　（患者</a:t>
            </a:r>
            <a:r>
              <a:rPr lang="en-US" altLang="ja-JP" sz="1000" dirty="0" smtClean="0">
                <a:latin typeface="ＭＳ ゴシック" pitchFamily="49" charset="-128"/>
                <a:ea typeface="ＭＳ ゴシック" pitchFamily="49" charset="-128"/>
              </a:rPr>
              <a:t>ID</a:t>
            </a:r>
            <a:r>
              <a:rPr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：　　　　　　　　）</a:t>
            </a:r>
            <a:endParaRPr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□喘息　　　□</a:t>
            </a:r>
            <a:r>
              <a:rPr kumimoji="1" lang="en-US" altLang="ja-JP" sz="1000" dirty="0" smtClean="0">
                <a:latin typeface="ＭＳ ゴシック" pitchFamily="49" charset="-128"/>
                <a:ea typeface="ＭＳ ゴシック" pitchFamily="49" charset="-128"/>
              </a:rPr>
              <a:t>COPD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　　□その他（　　　　　　　　　　　　　）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以下の指導を重点的にお願い致します。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□吸入手技　　□薬効説明　　□継続の必要性　　□（　　　　　　　　）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治療ステップ　　　□ｽﾃｯﾌﾟ１　□ｽﾃｯﾌﾟ２　□ｽﾃｯﾌﾟ３　□ｽﾃｯﾌﾟ４</a:t>
            </a: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コントロール状態　□良好　　 □不十分 　□不良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急性増悪歴（過去１年以内）□無　□入院　□救急受診　□不明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5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薬剤アレルギー歴　□無　□有（         　　　　　　　　　　　　）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　　　　　　　　□アスピリン喘息　□不明　　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318493" y="1340768"/>
            <a:ext cx="3988459" cy="378402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＊　１回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吸入、１日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回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＊＊発作止め：１回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吸入、１日最大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吸入まで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041232" y="4116138"/>
            <a:ext cx="875427" cy="224513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pPr algn="ctr"/>
            <a:r>
              <a:rPr kumimoji="1" lang="en-US" altLang="ja-JP" sz="1000" dirty="0" smtClean="0"/>
              <a:t>【</a:t>
            </a:r>
            <a:r>
              <a:rPr kumimoji="1" lang="ja-JP" altLang="en-US" sz="1000" dirty="0" smtClean="0"/>
              <a:t>患者さんへ</a:t>
            </a:r>
            <a:r>
              <a:rPr kumimoji="1" lang="en-US" altLang="ja-JP" sz="1000" dirty="0" smtClean="0"/>
              <a:t>】</a:t>
            </a:r>
            <a:endParaRPr kumimoji="1" lang="ja-JP" altLang="en-US" sz="10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027364" y="4285985"/>
            <a:ext cx="5014381" cy="1301731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貴方に吸入薬を処方致しました。吸入薬は、直接患部に薬が届き高い治療効果が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期待できると共に、全身性の副作用を少なくすることもできます。ただし、吸入薬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を正しく吸入するのは意外に難しいことです。そこで貴方が薬を受け取る際に、薬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剤師から吸入指導を受けることをお勧めします。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この書面により、診療医師から薬局薬剤師に、貴方の「病名や治療に関する情報」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をお伝えします。薬剤師が貴方の診療情報を把握することにより、お薬の使い方や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安全性等について適切に助言できると思われます。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151839" y="5474478"/>
            <a:ext cx="654213" cy="224513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pPr algn="ctr"/>
            <a:r>
              <a:rPr kumimoji="1" lang="en-US" altLang="ja-JP" sz="1000" dirty="0" smtClean="0"/>
              <a:t>【</a:t>
            </a:r>
            <a:r>
              <a:rPr kumimoji="1" lang="ja-JP" altLang="en-US" sz="1000" dirty="0" smtClean="0"/>
              <a:t>同意書</a:t>
            </a:r>
            <a:r>
              <a:rPr kumimoji="1" lang="en-US" altLang="ja-JP" sz="1000" dirty="0" smtClean="0"/>
              <a:t>】</a:t>
            </a:r>
            <a:endParaRPr kumimoji="1" lang="ja-JP" altLang="en-US" sz="10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025008" y="5654500"/>
            <a:ext cx="4869113" cy="870844"/>
          </a:xfrm>
          <a:prstGeom prst="rect">
            <a:avLst/>
          </a:prstGeom>
          <a:noFill/>
        </p:spPr>
        <p:txBody>
          <a:bodyPr wrap="square" lIns="69943" tIns="34971" rIns="69943" bIns="34971" rtlCol="0">
            <a:spAutoFit/>
          </a:bodyPr>
          <a:lstStyle/>
          <a:p>
            <a:r>
              <a:rPr kumimoji="1" lang="ja-JP" altLang="en-US" sz="1000" dirty="0" smtClean="0"/>
              <a:t>私は吸入指導依頼箋について担当医師より説明を受け、薬剤師より吸入指導を受けることを同意しました。</a:t>
            </a:r>
            <a:endParaRPr kumimoji="1" lang="en-US" altLang="ja-JP" sz="1000" dirty="0" smtClean="0"/>
          </a:p>
          <a:p>
            <a:endParaRPr kumimoji="1" lang="en-US" altLang="ja-JP" sz="600" dirty="0" smtClean="0"/>
          </a:p>
          <a:p>
            <a:r>
              <a:rPr lang="ja-JP" altLang="en-US" sz="1000" dirty="0" smtClean="0"/>
              <a:t>　　</a:t>
            </a:r>
            <a:r>
              <a:rPr kumimoji="1" lang="ja-JP" altLang="en-US" sz="1000" dirty="0" smtClean="0"/>
              <a:t>　　　年　　　月　　　日</a:t>
            </a:r>
            <a:endParaRPr kumimoji="1" lang="en-US" altLang="ja-JP" sz="1000" dirty="0" smtClean="0"/>
          </a:p>
          <a:p>
            <a:endParaRPr kumimoji="1" lang="en-US" altLang="ja-JP" sz="600" dirty="0" smtClean="0"/>
          </a:p>
          <a:p>
            <a:r>
              <a:rPr kumimoji="1" lang="ja-JP" altLang="en-US" sz="1000" dirty="0" smtClean="0"/>
              <a:t>　　　　　　署名</a:t>
            </a:r>
            <a:r>
              <a:rPr kumimoji="1" lang="ja-JP" altLang="en-US" sz="1000" u="sng" dirty="0" smtClean="0"/>
              <a:t>　　　　　　　　　　　　　　　　　　　　　　　　</a:t>
            </a:r>
            <a:r>
              <a:rPr kumimoji="1" lang="ja-JP" altLang="en-US" sz="1000" dirty="0" smtClean="0"/>
              <a:t>（本人でない場合続柄：　　　　　　　）</a:t>
            </a:r>
            <a:endParaRPr kumimoji="1" lang="ja-JP" altLang="en-US" sz="10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397599" y="6497843"/>
            <a:ext cx="2499590" cy="347624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900" dirty="0" smtClean="0"/>
              <a:t>原本を患者さんに渡し、コピーをカルテに保存</a:t>
            </a:r>
            <a:endParaRPr kumimoji="1" lang="en-US" altLang="ja-JP" sz="900" dirty="0" smtClean="0"/>
          </a:p>
          <a:p>
            <a:pPr algn="r"/>
            <a:r>
              <a:rPr kumimoji="1" lang="en-US" altLang="ja-JP" sz="900" dirty="0" smtClean="0"/>
              <a:t>Ver. 1 </a:t>
            </a:r>
            <a:r>
              <a:rPr kumimoji="1" lang="ja-JP" altLang="en-US" sz="900" dirty="0" smtClean="0"/>
              <a:t>　</a:t>
            </a:r>
            <a:r>
              <a:rPr kumimoji="1" lang="en-US" altLang="ja-JP" sz="900" dirty="0" smtClean="0"/>
              <a:t>20150828</a:t>
            </a:r>
            <a:endParaRPr kumimoji="1" lang="ja-JP" altLang="en-US" sz="900" dirty="0"/>
          </a:p>
        </p:txBody>
      </p:sp>
      <p:sp>
        <p:nvSpPr>
          <p:cNvPr id="76" name="正方形/長方形 75"/>
          <p:cNvSpPr/>
          <p:nvPr/>
        </p:nvSpPr>
        <p:spPr>
          <a:xfrm>
            <a:off x="5260901" y="1772816"/>
            <a:ext cx="4592285" cy="21208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943" tIns="34971" rIns="69943" bIns="34971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733117" y="60007"/>
            <a:ext cx="1059438" cy="261349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1200" u="sng" dirty="0" smtClean="0"/>
              <a:t>初回　・　継続</a:t>
            </a:r>
            <a:endParaRPr kumimoji="1" lang="ja-JP" altLang="en-US" sz="1200" u="sng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249814" y="60009"/>
            <a:ext cx="1375564" cy="224513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lang="ja-JP" altLang="en-US" sz="1000" dirty="0" smtClean="0"/>
              <a:t>　　　　</a:t>
            </a:r>
            <a:r>
              <a:rPr kumimoji="1" lang="ja-JP" altLang="en-US" sz="1000" dirty="0" smtClean="0"/>
              <a:t>年</a:t>
            </a:r>
            <a:r>
              <a:rPr kumimoji="1" lang="ja-JP" altLang="en-US" sz="1000" u="sng" dirty="0" smtClean="0"/>
              <a:t>　　　</a:t>
            </a:r>
            <a:r>
              <a:rPr kumimoji="1" lang="ja-JP" altLang="en-US" sz="1000" dirty="0" smtClean="0"/>
              <a:t>月</a:t>
            </a:r>
            <a:r>
              <a:rPr kumimoji="1" lang="ja-JP" altLang="en-US" sz="1000" u="sng" dirty="0" smtClean="0"/>
              <a:t>　　　</a:t>
            </a:r>
            <a:r>
              <a:rPr kumimoji="1" lang="ja-JP" altLang="en-US" sz="1000" dirty="0" smtClean="0"/>
              <a:t>日</a:t>
            </a:r>
            <a:endParaRPr kumimoji="1" lang="ja-JP" altLang="en-US" sz="1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72480" y="1340768"/>
            <a:ext cx="3988459" cy="378402"/>
          </a:xfrm>
          <a:prstGeom prst="rect">
            <a:avLst/>
          </a:prstGeom>
          <a:noFill/>
        </p:spPr>
        <p:txBody>
          <a:bodyPr wrap="none" lIns="69943" tIns="34971" rIns="69943" bIns="34971" rtlCol="0">
            <a:spAutoFit/>
          </a:bodyPr>
          <a:lstStyle/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＊　１回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吸入、１日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回</a:t>
            </a:r>
            <a:endParaRPr kumimoji="1" lang="en-US" altLang="ja-JP" sz="10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＊＊発作止め：１回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吸入、１日最大</a:t>
            </a:r>
            <a:r>
              <a:rPr kumimoji="1" lang="ja-JP" altLang="en-US" sz="10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吸入まで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149849" y="260648"/>
            <a:ext cx="4592009" cy="983231"/>
            <a:chOff x="149849" y="315726"/>
            <a:chExt cx="4592009" cy="983231"/>
          </a:xfrm>
        </p:grpSpPr>
        <p:sp>
          <p:nvSpPr>
            <p:cNvPr id="49" name="テキスト ボックス 48"/>
            <p:cNvSpPr txBox="1"/>
            <p:nvPr/>
          </p:nvSpPr>
          <p:spPr>
            <a:xfrm>
              <a:off x="2569468" y="918440"/>
              <a:ext cx="12747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□ｸﾘｯｸﾍﾗｰ（ﾒﾌﾟﾁﾝ</a:t>
              </a:r>
              <a:r>
                <a:rPr kumimoji="1" lang="en-US" altLang="ja-JP" sz="10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2569468" y="455133"/>
              <a:ext cx="21723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□定量噴霧式吸入器：</a:t>
              </a:r>
              <a:r>
                <a:rPr kumimoji="1" lang="en-US" altLang="ja-JP" sz="1000" dirty="0" smtClean="0">
                  <a:latin typeface="HG丸ｺﾞｼｯｸM-PRO" pitchFamily="50" charset="-128"/>
                  <a:ea typeface="HG丸ｺﾞｼｯｸM-PRO" pitchFamily="50" charset="-128"/>
                </a:rPr>
                <a:t>MDI</a:t>
              </a:r>
            </a:p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（ﾌﾙﾀｲﾄﾞ･ｷｭﾊﾞｰﾙ･ｵﾙﾍﾞｽｺ・ｱﾄﾞｴｱ・</a:t>
              </a:r>
              <a:endParaRPr kumimoji="1" lang="en-US" altLang="ja-JP" sz="1000" dirty="0" smtClean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ﾌﾙﾃｨﾌｫｰﾑ）（ﾒﾌﾟﾁﾝ･ｻﾙﾀﾉｰﾙ</a:t>
              </a:r>
              <a:r>
                <a:rPr kumimoji="1" lang="en-US" altLang="ja-JP" sz="10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</a:p>
            <a:p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2569468" y="315726"/>
              <a:ext cx="15311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□ﾂｲｽﾄﾍﾗｰ（ｱｽﾞﾏﾈｯｸｽ）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2569468" y="1052736"/>
              <a:ext cx="19159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□吸入補助器具（ｴｱﾛﾁｬﾝﾊﾞｰ）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149849" y="315726"/>
              <a:ext cx="23006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□ﾃﾞｨｽｶｽ（ｱﾄﾞｴｱ・ﾌﾙﾀｲﾄﾞ・ｾﾚﾍﾞﾝﾄ）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149849" y="446475"/>
              <a:ext cx="20441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□ﾀｰﾋﾞｭﾍｲﾗｰ（ｼﾑﾋﾞｺｰﾄ･ﾊﾟﾙﾐｺｰﾄ</a:t>
              </a:r>
              <a:r>
                <a:rPr kumimoji="1" lang="en-US" altLang="ja-JP" sz="10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149849" y="878523"/>
              <a:ext cx="26763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□ﾌﾞﾘｰｽﾞﾍﾗｰ（ｵﾝﾌﾞﾚｽ･ｼｰﾌﾞﾘ･ｳﾙﾃｨﾌﾞﾛ</a:t>
              </a:r>
              <a:r>
                <a:rPr kumimoji="1" lang="en-US" altLang="ja-JP" sz="10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149849" y="734507"/>
              <a:ext cx="1467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□ﾚｽﾋﾟﾏｯﾄ（ｽﾋﾟﾘｰﾊﾞ）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149849" y="590491"/>
              <a:ext cx="15311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□ﾊﾝﾃﾞｨﾍﾗｰ（ｽﾋﾟﾘｰﾊﾞ）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grpSp>
        <p:nvGrpSpPr>
          <p:cNvPr id="59" name="グループ化 58"/>
          <p:cNvGrpSpPr/>
          <p:nvPr/>
        </p:nvGrpSpPr>
        <p:grpSpPr>
          <a:xfrm>
            <a:off x="5214661" y="260648"/>
            <a:ext cx="4592010" cy="983231"/>
            <a:chOff x="149848" y="315726"/>
            <a:chExt cx="4592010" cy="983231"/>
          </a:xfrm>
        </p:grpSpPr>
        <p:sp>
          <p:nvSpPr>
            <p:cNvPr id="60" name="テキスト ボックス 59"/>
            <p:cNvSpPr txBox="1"/>
            <p:nvPr/>
          </p:nvSpPr>
          <p:spPr>
            <a:xfrm>
              <a:off x="2569468" y="918440"/>
              <a:ext cx="12747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□ｸﾘｯｸﾍﾗｰ（ﾒﾌﾟﾁﾝ</a:t>
              </a:r>
              <a:r>
                <a:rPr kumimoji="1" lang="en-US" altLang="ja-JP" sz="10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569468" y="455133"/>
              <a:ext cx="21723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□定量噴霧式吸入器：</a:t>
              </a:r>
              <a:r>
                <a:rPr kumimoji="1" lang="en-US" altLang="ja-JP" sz="1000" dirty="0" smtClean="0">
                  <a:latin typeface="HG丸ｺﾞｼｯｸM-PRO" pitchFamily="50" charset="-128"/>
                  <a:ea typeface="HG丸ｺﾞｼｯｸM-PRO" pitchFamily="50" charset="-128"/>
                </a:rPr>
                <a:t>MDI</a:t>
              </a:r>
            </a:p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（ﾌﾙﾀｲﾄﾞ･ｷｭﾊﾞｰﾙ･ｵﾙﾍﾞｽｺ・</a:t>
              </a:r>
              <a:r>
                <a:rPr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ｱﾄﾞｴｱ・</a:t>
              </a:r>
              <a:endParaRPr lang="en-US" altLang="ja-JP" sz="1000" dirty="0" smtClean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  ﾌﾙﾃｨﾌｫｰﾑ） </a:t>
              </a:r>
              <a:r>
                <a:rPr lang="en-US" altLang="ja-JP" sz="1000" dirty="0" smtClean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ﾒﾌﾟﾁﾝ･ｻﾙﾀﾉｰﾙ</a:t>
              </a:r>
              <a:r>
                <a:rPr kumimoji="1" lang="en-US" altLang="ja-JP" sz="10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</a:p>
            <a:p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2569468" y="315726"/>
              <a:ext cx="15311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□ﾂｲｽﾄﾍﾗｰ（ｱｽﾞﾏﾈｯｸｽ）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569468" y="1052736"/>
              <a:ext cx="19159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□吸入補助器具（ｴｱﾛﾁｬﾝﾊﾞｰ）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49849" y="315726"/>
              <a:ext cx="23006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□ﾃﾞｨｽｶｽ（ｱﾄﾞｴｱ・ﾌﾙﾀｲﾄﾞ・ｾﾚﾍﾞﾝﾄ）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149849" y="459742"/>
              <a:ext cx="20441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□ﾀｰﾋﾞｭﾍｲﾗｰ（ｼﾑﾋﾞｺｰﾄ･ﾊﾟﾙﾐｺｰﾄ</a:t>
              </a:r>
              <a:r>
                <a:rPr kumimoji="1" lang="en-US" altLang="ja-JP" sz="10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49848" y="908720"/>
              <a:ext cx="27019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□ﾌﾞﾘｰｽﾞﾍﾗｰ（ｵﾝﾌﾞﾚｽ･ｼｰﾌﾞﾘ･ｳﾙﾃｨﾌﾞﾛ</a:t>
              </a:r>
              <a:r>
                <a:rPr kumimoji="1" lang="en-US" altLang="ja-JP" sz="10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149849" y="764704"/>
              <a:ext cx="1467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□ﾚｽﾋﾟﾏｯﾄ（ｽﾋﾟﾘｰﾊﾞ）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149849" y="603758"/>
              <a:ext cx="15311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 smtClean="0">
                  <a:latin typeface="ＭＳ ゴシック" pitchFamily="49" charset="-128"/>
                  <a:ea typeface="ＭＳ ゴシック" pitchFamily="49" charset="-128"/>
                </a:rPr>
                <a:t>□ﾊﾝﾃﾞｨﾍﾗｰ（ｽﾋﾟﾘｰﾊﾞ）</a:t>
              </a:r>
              <a:endParaRPr kumimoji="1" lang="ja-JP" altLang="en-US" sz="10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5214124" y="102253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□ｼﾞｪﾇｴｱ（ｴｸﾘﾗ</a:t>
            </a:r>
            <a:r>
              <a:rPr kumimoji="1" lang="en-US" altLang="ja-JP" sz="10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49849" y="979785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□ｼﾞｪﾇｴｱ（ｴｸﾘﾗ</a:t>
            </a:r>
            <a:r>
              <a:rPr lang="en-US" altLang="ja-JP" sz="10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1" name="テキスト ボックス 47"/>
          <p:cNvSpPr txBox="1"/>
          <p:nvPr/>
        </p:nvSpPr>
        <p:spPr>
          <a:xfrm>
            <a:off x="149849" y="1145649"/>
            <a:ext cx="1531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□ｴﾘﾌﾟﾀ（ﾚﾙﾍﾞｱ･ｱﾉｰﾛ）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3" name="テキスト ボックス 47"/>
          <p:cNvSpPr txBox="1"/>
          <p:nvPr/>
        </p:nvSpPr>
        <p:spPr>
          <a:xfrm>
            <a:off x="5214662" y="1158805"/>
            <a:ext cx="1531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 smtClean="0">
                <a:latin typeface="ＭＳ ゴシック" pitchFamily="49" charset="-128"/>
                <a:ea typeface="ＭＳ ゴシック" pitchFamily="49" charset="-128"/>
              </a:rPr>
              <a:t>□ｴﾘﾌﾟﾀ（ﾚﾙﾍﾞｱ･ｱﾉｰﾛ）</a:t>
            </a:r>
            <a:endParaRPr kumimoji="1" lang="ja-JP" altLang="en-US" sz="10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280</Words>
  <Application>Microsoft Office PowerPoint</Application>
  <PresentationFormat>A4 210 x 297 mm</PresentationFormat>
  <Paragraphs>104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NishimuraY980</dc:creator>
  <cp:lastModifiedBy>Hiroshi</cp:lastModifiedBy>
  <cp:revision>21</cp:revision>
  <dcterms:created xsi:type="dcterms:W3CDTF">2011-06-24T05:41:49Z</dcterms:created>
  <dcterms:modified xsi:type="dcterms:W3CDTF">2015-08-31T00:28:48Z</dcterms:modified>
</cp:coreProperties>
</file>