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4"/>
  </p:handoutMasterIdLst>
  <p:sldIdLst>
    <p:sldId id="256" r:id="rId3"/>
    <p:sldId id="257" r:id="rId4"/>
    <p:sldId id="258" r:id="rId5"/>
    <p:sldId id="264" r:id="rId6"/>
    <p:sldId id="265" r:id="rId7"/>
    <p:sldId id="261" r:id="rId8"/>
    <p:sldId id="262" r:id="rId9"/>
    <p:sldId id="263" r:id="rId10"/>
    <p:sldId id="266" r:id="rId11"/>
    <p:sldId id="267" r:id="rId12"/>
    <p:sldId id="268" r:id="rId1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10" y="119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1314886-1820-4515-ADB6-280A5CB5E192}" type="datetimeFigureOut">
              <a:rPr kumimoji="1" lang="ja-JP" altLang="en-US" smtClean="0"/>
              <a:t>2015/8/31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81F5EB3-340B-4D5E-99CD-6C84E15CB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489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BAE2-19ED-4509-8E7A-13AB0A93395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BEBD-0945-457E-A72A-3C4E43343E3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7AB2-D76A-4657-A5A3-492B0C73959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411A-528F-4FD0-9EA1-07961D83B65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A2A1-4D62-493F-B5A6-D3ADDD85DE2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5CF3-5654-4997-9C9A-CE6489279A2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1D9E-0AA1-47C1-BC86-4658333F6F6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5216-749B-43E2-A04E-18F01CBD8C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FD2E-D252-447D-8021-CAC130D3F68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69E6-20F8-4B33-9288-72EAE92A4F1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B8A2E-5669-419D-9C6E-216AA499F86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A97E-DB60-45DC-B007-4D9F7A0EFF6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9152-F9FA-400F-8616-4932406ACFD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DB0B-2576-4CD6-8978-80E82ABBF16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23D9-5091-4A19-B072-5F8D8B60CAB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11D1-D1F0-4BEF-BCFA-0B8E4E6FA66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55B7-A37B-4CF9-9E8C-A8E816A0D19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9C82-FD11-40B5-81B2-C359E7C69C0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A04F-5BBB-4B2D-A710-3176EFEE99D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48BB-F37F-4598-A256-1F184A32C76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5686-BF1A-4481-A7FA-B99983B7EBB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1D43-92D3-40A7-B766-01BF333D98E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3355-33D8-4519-A1CE-6BC7C283754D}" type="datetimeFigureOut">
              <a:rPr kumimoji="1" lang="ja-JP" altLang="en-US" smtClean="0"/>
              <a:pPr/>
              <a:t>2015/8/31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3FEB-D89C-40C8-ABDC-29F417E4F7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DF7C0D-9907-4254-9A57-90F8FC17119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BBBEA9-54A7-4322-B094-8CCE01AC8CB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700808" y="1064568"/>
          <a:ext cx="4968552" cy="770485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04456"/>
                <a:gridCol w="864096"/>
              </a:tblGrid>
              <a:tr h="40756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ディスカス（薬剤名：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84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カバーとレバーをカチリと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音がするまで開ける。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84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ディスカスを水平に保つ。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1178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十分に息を吐いてから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マウスピースをくわえる。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（吸入口に息を吹きかけない）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ストローで水を吸うように、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早く深く吸い込む。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36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苦しくない程度に息止めをする。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ゆっくり息を吐き出し、カバーを閉じる。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84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「ぐじゅぐじゅ」と「ガラガラ」の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うがいを２回行う。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7" y="1496616"/>
            <a:ext cx="1218075" cy="9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2510729"/>
            <a:ext cx="1200000" cy="9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3836876"/>
            <a:ext cx="1213350" cy="9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7737309"/>
            <a:ext cx="1296144" cy="9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6645188"/>
            <a:ext cx="1319375" cy="9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28600" y="412750"/>
            <a:ext cx="2608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　　　　　　</a:t>
            </a:r>
            <a:endParaRPr kumimoji="1" lang="ja-JP" altLang="en-US" sz="105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1772817" y="918924"/>
          <a:ext cx="4968551" cy="850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5"/>
                <a:gridCol w="504056"/>
              </a:tblGrid>
              <a:tr h="272415">
                <a:tc>
                  <a:txBody>
                    <a:bodyPr/>
                    <a:lstStyle/>
                    <a:p>
                      <a:r>
                        <a:rPr kumimoji="1" lang="ja-JP" altLang="en-US" sz="20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ジェヌエア（薬剤名：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896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キャップ両側の矢印を押して引っ張り、外します。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吸入器本体の正面カウンターが赤色になっていることを確認します。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（吸入前の状態）</a:t>
                      </a:r>
                      <a:endParaRPr kumimoji="1" lang="ja-JP" altLang="en-US" sz="2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吸入器本体のボタンを下までしっかりと押して、離します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kumimoji="1" lang="ja-JP" altLang="en-US" sz="2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3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吸入器本体の正面カウンターが緑色になっていること確認します。　　　　　　　　　　　（吸入準備ができた状態）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十分に息を吐いてから、</a:t>
                      </a:r>
                      <a:r>
                        <a:rPr lang="ja-JP" altLang="en-US" sz="2000" dirty="0" smtClean="0">
                          <a:solidFill>
                            <a:srgbClr val="231815"/>
                          </a:solidFill>
                          <a:latin typeface="+mn-ea"/>
                          <a:ea typeface="+mn-ea"/>
                        </a:rPr>
                        <a:t>吸入口を軽くかんで唇で包むように深く</a:t>
                      </a:r>
                      <a:r>
                        <a:rPr kumimoji="1" lang="ja-JP" altLang="en-US" sz="2000" dirty="0" smtClean="0"/>
                        <a:t>くわえます。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強く、深く吸い込みます。（「カチ」という音を確認するまで吸い込みます）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苦しくない程度に息を止める。</a:t>
                      </a:r>
                      <a:endParaRPr kumimoji="1" lang="ja-JP" altLang="en-US" sz="2000" dirty="0" smtClean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マウスピースを口からはなし、ゆっくり息を吐き出す。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6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吸入器本体の正面カウンターが赤色になっていることを確認します。</a:t>
                      </a:r>
                      <a:endParaRPr kumimoji="1" lang="en-US" altLang="ja-JP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（吸入できた状態）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マウスピースを閉じてキャップを元に戻す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306080"/>
            <a:ext cx="1512168" cy="766600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2800"/>
            <a:ext cx="908720" cy="864096"/>
          </a:xfrm>
          <a:prstGeom prst="roundRect">
            <a:avLst>
              <a:gd name="adj" fmla="val 11203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076" y="3152800"/>
            <a:ext cx="823740" cy="864096"/>
          </a:xfrm>
          <a:prstGeom prst="roundRect">
            <a:avLst>
              <a:gd name="adj" fmla="val 12271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5313040"/>
            <a:ext cx="1512168" cy="1080120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0" y="2216699"/>
            <a:ext cx="1628799" cy="720081"/>
            <a:chOff x="4166691" y="2212418"/>
            <a:chExt cx="3027742" cy="1179855"/>
          </a:xfrm>
        </p:grpSpPr>
        <p:sp>
          <p:nvSpPr>
            <p:cNvPr id="34" name="角丸四角形 33"/>
            <p:cNvSpPr/>
            <p:nvPr/>
          </p:nvSpPr>
          <p:spPr>
            <a:xfrm>
              <a:off x="4300544" y="2212418"/>
              <a:ext cx="2893889" cy="1179855"/>
            </a:xfrm>
            <a:prstGeom prst="roundRect">
              <a:avLst>
                <a:gd name="adj" fmla="val 8053"/>
              </a:avLst>
            </a:prstGeom>
            <a:solidFill>
              <a:srgbClr val="E1FFE1"/>
            </a:solidFill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endParaRPr lang="ja-JP" altLang="en-US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572" y="2448389"/>
              <a:ext cx="1336172" cy="835107"/>
            </a:xfrm>
            <a:prstGeom prst="rect">
              <a:avLst/>
            </a:prstGeom>
          </p:spPr>
        </p:pic>
        <p:grpSp>
          <p:nvGrpSpPr>
            <p:cNvPr id="37" name="グループ化 77"/>
            <p:cNvGrpSpPr/>
            <p:nvPr/>
          </p:nvGrpSpPr>
          <p:grpSpPr>
            <a:xfrm>
              <a:off x="4166691" y="2566369"/>
              <a:ext cx="1555347" cy="602761"/>
              <a:chOff x="5162472" y="3279397"/>
              <a:chExt cx="1001899" cy="367831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5302130" y="3279397"/>
                <a:ext cx="776017" cy="367831"/>
              </a:xfrm>
              <a:prstGeom prst="ellipse">
                <a:avLst/>
              </a:prstGeom>
              <a:ln w="44450">
                <a:solidFill>
                  <a:srgbClr val="FF3399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endParaRPr lang="ja-JP" altLang="en-US" sz="11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5162472" y="3300880"/>
                <a:ext cx="1001899" cy="338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rgbClr val="FF339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赤</a:t>
                </a:r>
                <a:r>
                  <a:rPr lang="ja-JP" altLang="en-US" sz="1600" dirty="0" smtClean="0">
                    <a:solidFill>
                      <a:srgbClr val="FF339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色</a:t>
                </a:r>
                <a:endParaRPr lang="ja-JP" altLang="en-US" sz="1600" dirty="0">
                  <a:solidFill>
                    <a:srgbClr val="FF3399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38" name="直線矢印コネクタ 37"/>
            <p:cNvCxnSpPr/>
            <p:nvPr/>
          </p:nvCxnSpPr>
          <p:spPr>
            <a:xfrm>
              <a:off x="5563543" y="2906263"/>
              <a:ext cx="426204" cy="132047"/>
            </a:xfrm>
            <a:prstGeom prst="straightConnector1">
              <a:avLst/>
            </a:prstGeom>
            <a:ln w="19050">
              <a:solidFill>
                <a:srgbClr val="E952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18"/>
          <p:cNvGrpSpPr/>
          <p:nvPr/>
        </p:nvGrpSpPr>
        <p:grpSpPr>
          <a:xfrm>
            <a:off x="44624" y="4160911"/>
            <a:ext cx="1584177" cy="864097"/>
            <a:chOff x="3095702" y="1667157"/>
            <a:chExt cx="2268001" cy="1188000"/>
          </a:xfrm>
        </p:grpSpPr>
        <p:sp>
          <p:nvSpPr>
            <p:cNvPr id="43" name="角丸四角形 42"/>
            <p:cNvSpPr/>
            <p:nvPr/>
          </p:nvSpPr>
          <p:spPr>
            <a:xfrm>
              <a:off x="3095703" y="1667157"/>
              <a:ext cx="2268000" cy="1188000"/>
            </a:xfrm>
            <a:prstGeom prst="roundRect">
              <a:avLst>
                <a:gd name="adj" fmla="val 7394"/>
              </a:avLst>
            </a:prstGeom>
            <a:solidFill>
              <a:srgbClr val="E1FFE1"/>
            </a:solidFill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endParaRPr lang="ja-JP" altLang="en-US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555" y="1964157"/>
              <a:ext cx="1090055" cy="683320"/>
            </a:xfrm>
            <a:prstGeom prst="rect">
              <a:avLst/>
            </a:prstGeom>
          </p:spPr>
        </p:pic>
        <p:grpSp>
          <p:nvGrpSpPr>
            <p:cNvPr id="46" name="グループ化 84"/>
            <p:cNvGrpSpPr/>
            <p:nvPr/>
          </p:nvGrpSpPr>
          <p:grpSpPr>
            <a:xfrm>
              <a:off x="3095702" y="1954462"/>
              <a:ext cx="1014329" cy="595023"/>
              <a:chOff x="5396209" y="3341271"/>
              <a:chExt cx="783463" cy="435389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5475835" y="3341271"/>
                <a:ext cx="637015" cy="435389"/>
              </a:xfrm>
              <a:prstGeom prst="ellipse">
                <a:avLst/>
              </a:prstGeom>
              <a:ln w="44450">
                <a:solidFill>
                  <a:srgbClr val="32B446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endPara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5396209" y="3420805"/>
                <a:ext cx="783463" cy="342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 smtClean="0">
                    <a:solidFill>
                      <a:srgbClr val="32B446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緑色</a:t>
                </a:r>
                <a:endParaRPr lang="ja-JP" altLang="en-US" sz="1600" dirty="0">
                  <a:solidFill>
                    <a:srgbClr val="32B446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47" name="直線矢印コネクタ 46"/>
            <p:cNvCxnSpPr/>
            <p:nvPr/>
          </p:nvCxnSpPr>
          <p:spPr>
            <a:xfrm>
              <a:off x="3964924" y="2242909"/>
              <a:ext cx="470958" cy="216248"/>
            </a:xfrm>
            <a:prstGeom prst="straightConnector1">
              <a:avLst/>
            </a:prstGeom>
            <a:ln w="19050">
              <a:solidFill>
                <a:srgbClr val="73C3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/>
          <p:cNvGrpSpPr/>
          <p:nvPr/>
        </p:nvGrpSpPr>
        <p:grpSpPr>
          <a:xfrm>
            <a:off x="44624" y="7833320"/>
            <a:ext cx="1628799" cy="720081"/>
            <a:chOff x="4166691" y="2212418"/>
            <a:chExt cx="3027742" cy="1179855"/>
          </a:xfrm>
        </p:grpSpPr>
        <p:sp>
          <p:nvSpPr>
            <p:cNvPr id="52" name="角丸四角形 51"/>
            <p:cNvSpPr/>
            <p:nvPr/>
          </p:nvSpPr>
          <p:spPr>
            <a:xfrm>
              <a:off x="4300544" y="2212418"/>
              <a:ext cx="2893889" cy="1179855"/>
            </a:xfrm>
            <a:prstGeom prst="roundRect">
              <a:avLst>
                <a:gd name="adj" fmla="val 8053"/>
              </a:avLst>
            </a:prstGeom>
            <a:solidFill>
              <a:srgbClr val="E1FFE1"/>
            </a:solidFill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endParaRPr lang="ja-JP" altLang="en-US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572" y="2448389"/>
              <a:ext cx="1336172" cy="835107"/>
            </a:xfrm>
            <a:prstGeom prst="rect">
              <a:avLst/>
            </a:prstGeom>
          </p:spPr>
        </p:pic>
        <p:grpSp>
          <p:nvGrpSpPr>
            <p:cNvPr id="54" name="グループ化 77"/>
            <p:cNvGrpSpPr/>
            <p:nvPr/>
          </p:nvGrpSpPr>
          <p:grpSpPr>
            <a:xfrm>
              <a:off x="4166691" y="2566369"/>
              <a:ext cx="1555347" cy="602761"/>
              <a:chOff x="5162472" y="3279397"/>
              <a:chExt cx="1001899" cy="367831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5302130" y="3279397"/>
                <a:ext cx="776017" cy="367831"/>
              </a:xfrm>
              <a:prstGeom prst="ellipse">
                <a:avLst/>
              </a:prstGeom>
              <a:ln w="44450">
                <a:solidFill>
                  <a:srgbClr val="FF3399"/>
                </a:solidFill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endParaRPr lang="ja-JP" altLang="en-US" sz="11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5162472" y="3300880"/>
                <a:ext cx="1001899" cy="338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rgbClr val="FF339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赤</a:t>
                </a:r>
                <a:r>
                  <a:rPr lang="ja-JP" altLang="en-US" sz="1600" dirty="0" smtClean="0">
                    <a:solidFill>
                      <a:srgbClr val="FF339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色</a:t>
                </a:r>
                <a:endParaRPr lang="ja-JP" altLang="en-US" sz="1600" dirty="0">
                  <a:solidFill>
                    <a:srgbClr val="FF3399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55" name="直線矢印コネクタ 54"/>
            <p:cNvCxnSpPr/>
            <p:nvPr/>
          </p:nvCxnSpPr>
          <p:spPr>
            <a:xfrm>
              <a:off x="5563543" y="2906263"/>
              <a:ext cx="426204" cy="132047"/>
            </a:xfrm>
            <a:prstGeom prst="straightConnector1">
              <a:avLst/>
            </a:prstGeom>
            <a:ln w="19050">
              <a:solidFill>
                <a:srgbClr val="E952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700808" y="1064568"/>
          <a:ext cx="4968552" cy="66550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04456"/>
                <a:gridCol w="864096"/>
              </a:tblGrid>
              <a:tr h="40756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エリプタ（薬剤名：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84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カバーをカチッと音がするまで開ける。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1178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十分に息を吐いてから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マウスピースをくわえる。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（吸入口に息を吹きかけない）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強く深く吸い込む。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36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苦しくない程度に息止めをする。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ゆっくり息を吐き出し、カバーを閉じる。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984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「ぐじゅぐじゅ」と「ガラガラ」の</a:t>
                      </a:r>
                      <a:endParaRPr kumimoji="1" lang="en-US" altLang="ja-JP" sz="20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うがいを２回行う。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  <p:pic>
        <p:nvPicPr>
          <p:cNvPr id="10242" name="Picture 2" descr="http://relvar.jp/product/ellipta/img/pict_methodl_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1496616"/>
            <a:ext cx="1519231" cy="1022560"/>
          </a:xfrm>
          <a:prstGeom prst="rect">
            <a:avLst/>
          </a:prstGeom>
          <a:noFill/>
        </p:spPr>
      </p:pic>
      <p:pic>
        <p:nvPicPr>
          <p:cNvPr id="10244" name="Picture 4" descr="http://relvar.jp/product/ellipta/img/pict_methodl_im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2792760"/>
            <a:ext cx="1512168" cy="1017806"/>
          </a:xfrm>
          <a:prstGeom prst="rect">
            <a:avLst/>
          </a:prstGeom>
          <a:noFill/>
        </p:spPr>
      </p:pic>
      <p:grpSp>
        <p:nvGrpSpPr>
          <p:cNvPr id="15" name="グループ化 14"/>
          <p:cNvGrpSpPr/>
          <p:nvPr/>
        </p:nvGrpSpPr>
        <p:grpSpPr>
          <a:xfrm>
            <a:off x="0" y="6105128"/>
            <a:ext cx="1638308" cy="2009986"/>
            <a:chOff x="0" y="5031246"/>
            <a:chExt cx="1638308" cy="2009986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033120"/>
              <a:ext cx="1635711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632" y="5031246"/>
              <a:ext cx="1521676" cy="102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661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628800" y="1064568"/>
          <a:ext cx="5040560" cy="730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864096"/>
              </a:tblGrid>
              <a:tr h="46805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MDI</a:t>
                      </a:r>
                      <a:r>
                        <a:rPr kumimoji="1" lang="ja-JP" altLang="en-US" sz="20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（薬剤名：　　　　　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09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キャップを外し、よく振る。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09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十分に息を吐く。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022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（指三本程度離し・くわえ）て、ゆっくり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息を吸い込みながらボンベの底を強く押す。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同調できる。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09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苦しくない程度に息止めをする。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09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ゆっくり息を吐き出し、キャップを閉める。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「ぐじゅぐじゅ」と「ガラガラ」の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うがいを２回行う。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568624"/>
            <a:ext cx="1292824" cy="10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830876"/>
            <a:ext cx="1266642" cy="10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5241032"/>
            <a:ext cx="1307254" cy="10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6290401"/>
            <a:ext cx="1288924" cy="10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7347266"/>
            <a:ext cx="1310400" cy="10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40" y="2660746"/>
            <a:ext cx="1285726" cy="10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556792" y="1064568"/>
          <a:ext cx="5000600" cy="832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824136"/>
              </a:tblGrid>
              <a:tr h="7800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エアロチャンバー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  <a:p>
                      <a:r>
                        <a:rPr kumimoji="1" lang="ja-JP" altLang="en-US" sz="20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（薬剤名：　　　　　　　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71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MDI</a:t>
                      </a:r>
                      <a:r>
                        <a:rPr kumimoji="1" lang="ja-JP" altLang="en-US" sz="2000" dirty="0" smtClean="0"/>
                        <a:t>のキャップを外し、よく振る。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71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MDI</a:t>
                      </a:r>
                      <a:r>
                        <a:rPr kumimoji="1" lang="ja-JP" altLang="en-US" sz="2000" dirty="0" smtClean="0"/>
                        <a:t>のアダプターと接続部をはめ込む。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8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キャップを外し、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十分に息を吐いてからマウスピースをくわえる。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（マスクタイプは不要）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389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MDI</a:t>
                      </a:r>
                      <a:r>
                        <a:rPr kumimoji="1" lang="ja-JP" altLang="en-US" sz="2000" dirty="0" smtClean="0"/>
                        <a:t>のボンベの底を強く押し、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ゆっくり息を吸う。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（フローインジケーターが動くことを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　確認する。）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（マスクタイプは</a:t>
                      </a:r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ja-JP" altLang="en-US" sz="2000" dirty="0" smtClean="0"/>
                        <a:t>～</a:t>
                      </a:r>
                      <a:r>
                        <a:rPr kumimoji="1" lang="en-US" altLang="ja-JP" sz="2000" dirty="0" smtClean="0"/>
                        <a:t>5</a:t>
                      </a:r>
                      <a:r>
                        <a:rPr kumimoji="1" lang="ja-JP" altLang="en-US" sz="2000" dirty="0" smtClean="0"/>
                        <a:t>回呼吸を繰り返す。）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71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苦しくない程度に息止めをする。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71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ゆっくり息を吐き出し、キャップをつける。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712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「ぐじゅぐじゅ」と「ガラガラ」の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ja-JP" altLang="en-US" sz="2000" dirty="0" smtClean="0"/>
                        <a:t>うがいを２回行う。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1754645"/>
            <a:ext cx="1074260" cy="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2690749"/>
            <a:ext cx="1075756" cy="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5187026"/>
            <a:ext cx="1080120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6753200"/>
            <a:ext cx="1070036" cy="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7611296"/>
            <a:ext cx="1067110" cy="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56" y="8547400"/>
            <a:ext cx="1112254" cy="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556792" y="1064568"/>
          <a:ext cx="5072063" cy="7753092"/>
        </p:xfrm>
        <a:graphic>
          <a:graphicData uri="http://schemas.openxmlformats.org/drawingml/2006/table">
            <a:tbl>
              <a:tblPr/>
              <a:tblGrid>
                <a:gridCol w="4481513"/>
                <a:gridCol w="59055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ゴシック" pitchFamily="49" charset="-128"/>
                          <a:ea typeface="ＭＳ ゴシック" pitchFamily="49" charset="-128"/>
                        </a:rPr>
                        <a:t>ツイストヘラー</a:t>
                      </a: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吸入器を立てた状態にして、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ふたをはずす。</a:t>
                      </a: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十分に息を吐いてからマウスピースを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くわえる。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（吸入口に息を吹きかけない）</a:t>
                      </a: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強く深く吸入する。</a:t>
                      </a: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苦しくない程度に息止めをする。</a:t>
                      </a: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ゆっくり息を吐き出し、カバーを閉じる。</a:t>
                      </a: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「ぐじゅぐじゅ」と「ガラガラ」の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うがいを２回行う。</a:t>
                      </a: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66" name="Picture 34" descr="ak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64" y="1784651"/>
            <a:ext cx="1267752" cy="95185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8467" name="Picture 35" descr="kyuunyuu"/>
          <p:cNvPicPr>
            <a:picLocks noChangeAspect="1" noChangeArrowheads="1"/>
          </p:cNvPicPr>
          <p:nvPr/>
        </p:nvPicPr>
        <p:blipFill>
          <a:blip r:embed="rId3" cstate="print"/>
          <a:srcRect l="17494"/>
          <a:stretch>
            <a:fillRect/>
          </a:stretch>
        </p:blipFill>
        <p:spPr bwMode="auto">
          <a:xfrm>
            <a:off x="144365" y="2954110"/>
            <a:ext cx="1268884" cy="102251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8468" name="Picture 36" descr="ikitome"/>
          <p:cNvPicPr>
            <a:picLocks noChangeAspect="1" noChangeArrowheads="1"/>
          </p:cNvPicPr>
          <p:nvPr/>
        </p:nvPicPr>
        <p:blipFill>
          <a:blip r:embed="rId4" cstate="print"/>
          <a:srcRect l="19998" r="14998"/>
          <a:stretch>
            <a:fillRect/>
          </a:stretch>
        </p:blipFill>
        <p:spPr bwMode="auto">
          <a:xfrm>
            <a:off x="144363" y="5474387"/>
            <a:ext cx="1267207" cy="108070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44363" y="6722953"/>
            <a:ext cx="1268413" cy="984237"/>
            <a:chOff x="793" y="935"/>
            <a:chExt cx="4173" cy="3128"/>
          </a:xfrm>
        </p:grpSpPr>
        <p:pic>
          <p:nvPicPr>
            <p:cNvPr id="18471" name="Picture 39" descr="simer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" y="935"/>
              <a:ext cx="4173" cy="3128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  <p:pic>
          <p:nvPicPr>
            <p:cNvPr id="18472" name="Picture 40" descr="100開け閉め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5" y="1122"/>
              <a:ext cx="825" cy="82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18473" name="AutoShape 41"/>
            <p:cNvSpPr>
              <a:spLocks noChangeArrowheads="1"/>
            </p:cNvSpPr>
            <p:nvPr/>
          </p:nvSpPr>
          <p:spPr bwMode="auto">
            <a:xfrm rot="10800000">
              <a:off x="2200" y="2523"/>
              <a:ext cx="1315" cy="272"/>
            </a:xfrm>
            <a:custGeom>
              <a:avLst/>
              <a:gdLst>
                <a:gd name="G0" fmla="+- 1804878 0 0"/>
                <a:gd name="G1" fmla="+- 8205817 0 0"/>
                <a:gd name="G2" fmla="+- 1804878 0 8205817"/>
                <a:gd name="G3" fmla="+- 10800 0 0"/>
                <a:gd name="G4" fmla="+- 0 0 180487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041 0 0"/>
                <a:gd name="G9" fmla="+- 0 0 8205817"/>
                <a:gd name="G10" fmla="+- 7041 0 2700"/>
                <a:gd name="G11" fmla="cos G10 1804878"/>
                <a:gd name="G12" fmla="sin G10 1804878"/>
                <a:gd name="G13" fmla="cos 13500 1804878"/>
                <a:gd name="G14" fmla="sin 13500 1804878"/>
                <a:gd name="G15" fmla="+- G11 10800 0"/>
                <a:gd name="G16" fmla="+- G12 10800 0"/>
                <a:gd name="G17" fmla="+- G13 10800 0"/>
                <a:gd name="G18" fmla="+- G14 10800 0"/>
                <a:gd name="G19" fmla="*/ 7041 1 2"/>
                <a:gd name="G20" fmla="+- G19 5400 0"/>
                <a:gd name="G21" fmla="cos G20 1804878"/>
                <a:gd name="G22" fmla="sin G20 1804878"/>
                <a:gd name="G23" fmla="+- G21 10800 0"/>
                <a:gd name="G24" fmla="+- G12 G23 G22"/>
                <a:gd name="G25" fmla="+- G22 G23 G11"/>
                <a:gd name="G26" fmla="cos 10800 1804878"/>
                <a:gd name="G27" fmla="sin 10800 1804878"/>
                <a:gd name="G28" fmla="cos 7041 1804878"/>
                <a:gd name="G29" fmla="sin 7041 180487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205817"/>
                <a:gd name="G36" fmla="sin G34 8205817"/>
                <a:gd name="G37" fmla="+/ 8205817 180487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041 G39"/>
                <a:gd name="G43" fmla="sin 704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255 w 21600"/>
                <a:gd name="T5" fmla="*/ 303 h 21600"/>
                <a:gd name="T6" fmla="*/ 5656 w 21600"/>
                <a:gd name="T7" fmla="*/ 18088 h 21600"/>
                <a:gd name="T8" fmla="*/ 9141 w 21600"/>
                <a:gd name="T9" fmla="*/ 3957 h 21600"/>
                <a:gd name="T10" fmla="*/ 22770 w 21600"/>
                <a:gd name="T11" fmla="*/ 17042 h 21600"/>
                <a:gd name="T12" fmla="*/ 16593 w 21600"/>
                <a:gd name="T13" fmla="*/ 18985 h 21600"/>
                <a:gd name="T14" fmla="*/ 14649 w 21600"/>
                <a:gd name="T15" fmla="*/ 1280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043" y="14055"/>
                  </a:moveTo>
                  <a:cubicBezTo>
                    <a:pt x="17567" y="13050"/>
                    <a:pt x="17841" y="11933"/>
                    <a:pt x="17841" y="10800"/>
                  </a:cubicBezTo>
                  <a:cubicBezTo>
                    <a:pt x="17841" y="6911"/>
                    <a:pt x="14688" y="3759"/>
                    <a:pt x="10800" y="3759"/>
                  </a:cubicBezTo>
                  <a:cubicBezTo>
                    <a:pt x="6911" y="3759"/>
                    <a:pt x="3759" y="6911"/>
                    <a:pt x="3759" y="10800"/>
                  </a:cubicBezTo>
                  <a:cubicBezTo>
                    <a:pt x="3758" y="13088"/>
                    <a:pt x="4870" y="15233"/>
                    <a:pt x="6740" y="16552"/>
                  </a:cubicBezTo>
                  <a:lnTo>
                    <a:pt x="4572" y="19623"/>
                  </a:lnTo>
                  <a:cubicBezTo>
                    <a:pt x="1705" y="17600"/>
                    <a:pt x="0" y="1430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538"/>
                    <a:pt x="21180" y="14251"/>
                    <a:pt x="20376" y="15793"/>
                  </a:cubicBezTo>
                  <a:lnTo>
                    <a:pt x="22770" y="17042"/>
                  </a:lnTo>
                  <a:lnTo>
                    <a:pt x="16593" y="18985"/>
                  </a:lnTo>
                  <a:lnTo>
                    <a:pt x="14649" y="12807"/>
                  </a:lnTo>
                  <a:lnTo>
                    <a:pt x="17043" y="14055"/>
                  </a:lnTo>
                  <a:close/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22353"/>
                    <a:invGamma/>
                  </a:srgbClr>
                </a:gs>
                <a:gs pos="100000">
                  <a:srgbClr val="FF0066"/>
                </a:gs>
              </a:gsLst>
              <a:lin ang="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8474" name="Picture 42" descr="kyuunyuu"/>
          <p:cNvPicPr>
            <a:picLocks noChangeAspect="1" noChangeArrowheads="1"/>
          </p:cNvPicPr>
          <p:nvPr/>
        </p:nvPicPr>
        <p:blipFill>
          <a:blip r:embed="rId7" cstate="print"/>
          <a:srcRect l="17494"/>
          <a:stretch>
            <a:fillRect/>
          </a:stretch>
        </p:blipFill>
        <p:spPr bwMode="auto">
          <a:xfrm>
            <a:off x="144365" y="4304928"/>
            <a:ext cx="1268884" cy="102667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8476" name="Picture 44" descr="uga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363" y="7815020"/>
            <a:ext cx="1268413" cy="91664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524744" y="1101274"/>
          <a:ext cx="5000600" cy="826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197"/>
                <a:gridCol w="583403"/>
              </a:tblGrid>
              <a:tr h="694629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タービュヘイラー</a:t>
                      </a:r>
                      <a:r>
                        <a:rPr kumimoji="1" lang="ja-JP" altLang="en-US" sz="20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（薬剤名：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5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吸入器を立てた状態にして、ふたをはずす。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5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白い部分をひねって戻す。</a:t>
                      </a:r>
                    </a:p>
                    <a:p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5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カチッという音を確認する。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4597">
                <a:tc>
                  <a:txBody>
                    <a:bodyPr/>
                    <a:lstStyle/>
                    <a:p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十分に息を吐いてからマウスピースを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くわえる。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（吸入口に息を吹きかけない）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5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強く深く吸入する。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0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苦しくない程度に息止めをする。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ゆっくり息を吐き出し、カバーを閉じる。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「ぐじゅぐじゅ」と「ガラガラ」の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うがいを２回行う。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83" name="図 9" descr="SYM画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98" y="1856656"/>
            <a:ext cx="1131196" cy="9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図 10" descr="SYM画像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98" y="2831779"/>
            <a:ext cx="1131196" cy="9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図 11" descr="SYM画像-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98" y="3806900"/>
            <a:ext cx="1131196" cy="9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図 12" descr="SYM画像-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98" y="4953000"/>
            <a:ext cx="1131196" cy="9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図 13" descr="SYM画像-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98" y="6033120"/>
            <a:ext cx="1131196" cy="9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図 14" descr="SYM画像-0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98" y="8409384"/>
            <a:ext cx="1131196" cy="94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628800" y="896551"/>
          <a:ext cx="4784576" cy="844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375"/>
                <a:gridCol w="558201"/>
              </a:tblGrid>
              <a:tr h="54320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</a:rPr>
                        <a:t>クリックヘラー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8475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キャップを外し、よく振る。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0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水色の部分を下向きに強く押す。</a:t>
                      </a:r>
                    </a:p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9971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十分に息を吐く。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5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強く深く吸入する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4871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苦しくない程度に息止めをする。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649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ゆっくり息を吐き出し、キャップを閉める。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5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「ぐじゅぐじゅ」と「ガラガラ」の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うがいを２回行う。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848544"/>
            <a:ext cx="1218658" cy="12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165" y="2143297"/>
            <a:ext cx="1232198" cy="1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86" y="3438327"/>
            <a:ext cx="1184807" cy="11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41" y="4735307"/>
            <a:ext cx="1191576" cy="12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641" y="6031171"/>
            <a:ext cx="1191576" cy="119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484784" y="896549"/>
          <a:ext cx="5144616" cy="861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411"/>
                <a:gridCol w="600205"/>
              </a:tblGrid>
              <a:tr h="3962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ハンディヘラー（薬剤名　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キャップを完全に開け、内部にあるマウスピースを開ける</a:t>
                      </a:r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651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吸入の直前に１カプセルだけブリスターから取り出し、カプセル充填部に挿入する</a:t>
                      </a:r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969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マウスピースをカチッと音がするまでしっかり閉める。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651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マウスピースを上向きにして、側面のボタンを確実に一度だけ押してからはなす</a:t>
                      </a:r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651">
                <a:tc>
                  <a:txBody>
                    <a:bodyPr/>
                    <a:lstStyle/>
                    <a:p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十分に息を吐いてからマウスピースをくわえる。</a:t>
                      </a:r>
                      <a:endParaRPr kumimoji="1" lang="en-US" altLang="ja-JP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（吸入口に息を吹きかけない）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強く深く吸入する</a:t>
                      </a:r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。</a:t>
                      </a:r>
                      <a:endParaRPr kumimoji="1" lang="ja-JP" altLang="en-US" sz="2000" dirty="0" smtClean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苦しくない程度に息止めをする。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ハンディヘラーを口からはなし、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ゆっくり息を吐き出す。もう一度吸入する。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651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再びマウスピースを開ける。カプセル充填部の穴を下にして、使い終わったカプセルを捨てる</a:t>
                      </a:r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898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マウスピース及びキャップを閉める</a:t>
                      </a:r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。</a:t>
                      </a:r>
                      <a:endParaRPr kumimoji="1" lang="ja-JP" altLang="en-US" sz="20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+mj-ea"/>
                        <a:ea typeface="+mj-ea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3" name="Picture 3" descr="裏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28" y="1318894"/>
            <a:ext cx="936104" cy="682418"/>
          </a:xfrm>
          <a:prstGeom prst="rect">
            <a:avLst/>
          </a:prstGeom>
          <a:noFill/>
        </p:spPr>
      </p:pic>
      <p:pic>
        <p:nvPicPr>
          <p:cNvPr id="14" name="Picture 3" descr="裏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28" y="2111097"/>
            <a:ext cx="936104" cy="681663"/>
          </a:xfrm>
          <a:prstGeom prst="rect">
            <a:avLst/>
          </a:prstGeom>
          <a:noFill/>
        </p:spPr>
      </p:pic>
      <p:pic>
        <p:nvPicPr>
          <p:cNvPr id="15" name="Picture 3" descr="裏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28" y="3119209"/>
            <a:ext cx="936104" cy="681663"/>
          </a:xfrm>
          <a:prstGeom prst="rect">
            <a:avLst/>
          </a:prstGeom>
          <a:noFill/>
        </p:spPr>
      </p:pic>
      <p:pic>
        <p:nvPicPr>
          <p:cNvPr id="16" name="Picture 3" descr="裏_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866" y="3984165"/>
            <a:ext cx="1126829" cy="680803"/>
          </a:xfrm>
          <a:prstGeom prst="rect">
            <a:avLst/>
          </a:prstGeom>
          <a:noFill/>
        </p:spPr>
      </p:pic>
      <p:pic>
        <p:nvPicPr>
          <p:cNvPr id="17" name="Picture 3" descr="裏_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804" y="4992277"/>
            <a:ext cx="1128953" cy="680803"/>
          </a:xfrm>
          <a:prstGeom prst="rect">
            <a:avLst/>
          </a:prstGeom>
          <a:noFill/>
        </p:spPr>
      </p:pic>
      <p:pic>
        <p:nvPicPr>
          <p:cNvPr id="18" name="Picture 3" descr="裏_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784" y="5856373"/>
            <a:ext cx="1128992" cy="680803"/>
          </a:xfrm>
          <a:prstGeom prst="rect">
            <a:avLst/>
          </a:prstGeom>
          <a:noFill/>
        </p:spPr>
      </p:pic>
      <p:pic>
        <p:nvPicPr>
          <p:cNvPr id="19" name="Picture 3" descr="裏_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309" y="7877724"/>
            <a:ext cx="1073942" cy="647482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484784" y="974560"/>
          <a:ext cx="5076800" cy="865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507"/>
                <a:gridCol w="592293"/>
              </a:tblGrid>
              <a:tr h="526235">
                <a:tc>
                  <a:txBody>
                    <a:bodyPr/>
                    <a:lstStyle/>
                    <a:p>
                      <a:r>
                        <a:rPr kumimoji="1" lang="ja-JP" altLang="en-US" sz="2000" b="1" kern="1200" dirty="0" smtClean="0">
                          <a:solidFill>
                            <a:schemeClr val="tx1"/>
                          </a:solidFill>
                          <a:latin typeface="ＭＳ ゴシック" pitchFamily="49" charset="-128"/>
                          <a:ea typeface="ＭＳ ゴシック" pitchFamily="49" charset="-128"/>
                          <a:cs typeface="+mn-cs"/>
                        </a:rPr>
                        <a:t>レスピマット</a:t>
                      </a:r>
                      <a:r>
                        <a:rPr kumimoji="1" lang="ja-JP" altLang="en-US" sz="20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（薬剤名：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キャップを閉じた状態で上向きにして持つ。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透明ケースを矢印の方向にカチッと音がするまで回転させる。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キャップを完全に開ける。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息をゆっくり、最後まで吐き出す。</a:t>
                      </a:r>
                      <a:endParaRPr kumimoji="1" lang="ja-JP" altLang="en-US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マウスピースをしっかりと口にくわえる。</a:t>
                      </a:r>
                      <a:endParaRPr kumimoji="1" lang="ja-JP" altLang="en-US" sz="2000" dirty="0" smtClean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息を口からゆっくりと深く吸いながら、噴霧ボタンを押す。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できるだけゆっくり大きく息を吸い込む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苦しくならない程度の間息を止める。</a:t>
                      </a:r>
                      <a:endParaRPr kumimoji="1" lang="ja-JP" altLang="en-US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もう一度繰り返す（</a:t>
                      </a:r>
                      <a:r>
                        <a:rPr lang="ja-JP" altLang="en-US" sz="2000" dirty="0" smtClean="0"/>
                        <a:t>１日１回（２吸入））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キャップは閉じておく。</a:t>
                      </a:r>
                      <a:endParaRPr kumimoji="1" lang="ja-JP" altLang="en-US" sz="20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490912"/>
            <a:ext cx="1119087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008784"/>
            <a:ext cx="1100114" cy="10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736976"/>
            <a:ext cx="1173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28600" y="412750"/>
            <a:ext cx="2608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　　　　　　　　　　　　　　　　　</a:t>
            </a:r>
            <a:endParaRPr kumimoji="1" lang="ja-JP" altLang="en-US" sz="105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2" name="グループ化 20"/>
          <p:cNvGrpSpPr/>
          <p:nvPr/>
        </p:nvGrpSpPr>
        <p:grpSpPr>
          <a:xfrm>
            <a:off x="228600" y="1234852"/>
            <a:ext cx="1143000" cy="742950"/>
            <a:chOff x="228600" y="609600"/>
            <a:chExt cx="1143000" cy="685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6096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正方形/長方形 11"/>
            <p:cNvSpPr/>
            <p:nvPr/>
          </p:nvSpPr>
          <p:spPr>
            <a:xfrm>
              <a:off x="228600" y="6096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グループ化 24"/>
          <p:cNvGrpSpPr/>
          <p:nvPr/>
        </p:nvGrpSpPr>
        <p:grpSpPr>
          <a:xfrm>
            <a:off x="228600" y="3633986"/>
            <a:ext cx="1143000" cy="825499"/>
            <a:chOff x="228600" y="2743201"/>
            <a:chExt cx="1143000" cy="76199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743201"/>
              <a:ext cx="1143000" cy="76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正方形/長方形 14"/>
            <p:cNvSpPr/>
            <p:nvPr/>
          </p:nvSpPr>
          <p:spPr>
            <a:xfrm>
              <a:off x="228600" y="2743201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グループ化 23"/>
          <p:cNvGrpSpPr/>
          <p:nvPr/>
        </p:nvGrpSpPr>
        <p:grpSpPr>
          <a:xfrm>
            <a:off x="228600" y="2769890"/>
            <a:ext cx="1143000" cy="825499"/>
            <a:chOff x="228600" y="1981200"/>
            <a:chExt cx="1143000" cy="76199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981200"/>
              <a:ext cx="1143000" cy="76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正方形/長方形 15"/>
            <p:cNvSpPr/>
            <p:nvPr/>
          </p:nvSpPr>
          <p:spPr>
            <a:xfrm>
              <a:off x="228600" y="19812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グループ化 22"/>
          <p:cNvGrpSpPr/>
          <p:nvPr/>
        </p:nvGrpSpPr>
        <p:grpSpPr>
          <a:xfrm>
            <a:off x="228600" y="2049810"/>
            <a:ext cx="1143000" cy="742950"/>
            <a:chOff x="228600" y="1295400"/>
            <a:chExt cx="1143000" cy="6858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12954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正方形/長方形 16"/>
            <p:cNvSpPr/>
            <p:nvPr/>
          </p:nvSpPr>
          <p:spPr>
            <a:xfrm>
              <a:off x="228600" y="12954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グループ化 25"/>
          <p:cNvGrpSpPr/>
          <p:nvPr/>
        </p:nvGrpSpPr>
        <p:grpSpPr>
          <a:xfrm>
            <a:off x="228600" y="4858122"/>
            <a:ext cx="1143000" cy="1320800"/>
            <a:chOff x="228600" y="4114800"/>
            <a:chExt cx="1143000" cy="12192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4114800"/>
              <a:ext cx="1143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正方形/長方形 17"/>
            <p:cNvSpPr/>
            <p:nvPr/>
          </p:nvSpPr>
          <p:spPr>
            <a:xfrm>
              <a:off x="228600" y="41148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グループ化 26"/>
          <p:cNvGrpSpPr/>
          <p:nvPr/>
        </p:nvGrpSpPr>
        <p:grpSpPr>
          <a:xfrm>
            <a:off x="228600" y="6370290"/>
            <a:ext cx="1143000" cy="1403350"/>
            <a:chOff x="228600" y="5943600"/>
            <a:chExt cx="1143000" cy="12954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5943600"/>
              <a:ext cx="11430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正方形/長方形 18"/>
            <p:cNvSpPr/>
            <p:nvPr/>
          </p:nvSpPr>
          <p:spPr>
            <a:xfrm>
              <a:off x="228600" y="59436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グループ化 27"/>
          <p:cNvGrpSpPr/>
          <p:nvPr/>
        </p:nvGrpSpPr>
        <p:grpSpPr>
          <a:xfrm>
            <a:off x="228600" y="7810450"/>
            <a:ext cx="1143000" cy="742950"/>
            <a:chOff x="228600" y="7239000"/>
            <a:chExt cx="1143000" cy="6858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" y="7239000"/>
              <a:ext cx="1143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正方形/長方形 19"/>
            <p:cNvSpPr/>
            <p:nvPr/>
          </p:nvSpPr>
          <p:spPr>
            <a:xfrm>
              <a:off x="228600" y="72390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1484784" y="918924"/>
          <a:ext cx="5184576" cy="803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576064"/>
              </a:tblGrid>
              <a:tr h="272415">
                <a:tc>
                  <a:txBody>
                    <a:bodyPr/>
                    <a:lstStyle/>
                    <a:p>
                      <a:r>
                        <a:rPr kumimoji="1" lang="ja-JP" altLang="en-US" sz="20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ブリーズヘラー（薬剤名：　　　　　　　　　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ゴシック" pitchFamily="49" charset="-128"/>
                        <a:ea typeface="ＭＳ ゴシック" pitchFamily="49" charset="-128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896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キャップを外し、マウスピースを開ける。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r>
                        <a:rPr lang="ja-JP" altLang="en-US" sz="2000" dirty="0" smtClean="0"/>
                        <a:t>アルミシートから取り出した１カプセルをカプセル充填部に入れる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kumimoji="1" lang="ja-JP" altLang="en-US" sz="20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3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マウスピースを「カチッ」と音がするまでしっかりと閉じる。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吸入器を上に向けて持ち、両側の青いボタンを「カチッ」と音がするまで同時に押してから離す。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十分に息を吐いてからマウスピースをくわえる。（吸入口に息を吹きかけない）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強く深く吸入する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r>
                        <a:rPr kumimoji="1" lang="ja-JP" altLang="en-US" sz="2000" dirty="0" smtClean="0"/>
                        <a:t>（「カラカラ」音が聞こえる）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苦しくない程度に息を止める。</a:t>
                      </a:r>
                      <a:endParaRPr kumimoji="1" lang="ja-JP" altLang="en-US" sz="2000" dirty="0" smtClean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0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マウスピースを口からはなし、ゆっくり息を吐き出す。</a:t>
                      </a:r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マウスピースを開き、本体を横に倒して空のカプセルを捨てる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kumimoji="1" lang="ja-JP" altLang="en-US" sz="2000" dirty="0" smtClean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 smtClean="0"/>
                        <a:t>マウスピースを閉じてキャップを元に戻す</a:t>
                      </a:r>
                      <a:r>
                        <a:rPr kumimoji="1" lang="ja-JP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T="49530" marB="49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074303" y="42849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《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吸入評価表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》</a:t>
            </a:r>
            <a:endParaRPr kumimoji="1" lang="ja-JP" altLang="en-US" sz="2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046718" y="9629001"/>
            <a:ext cx="2811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1200" dirty="0" smtClean="0"/>
              <a:t>兵庫県喘息死ゼロ作戦　</a:t>
            </a:r>
            <a:r>
              <a:rPr kumimoji="1" lang="en-US" altLang="ja-JP" sz="1200" dirty="0" smtClean="0"/>
              <a:t>Ver. 1 </a:t>
            </a:r>
            <a:r>
              <a:rPr kumimoji="1" lang="en-US" altLang="ja-JP" sz="1200" dirty="0" smtClean="0"/>
              <a:t>20150828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1129</Words>
  <Application>Microsoft Office PowerPoint</Application>
  <PresentationFormat>A4 210 x 297 mm</PresentationFormat>
  <Paragraphs>154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GlaxoSmithKline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HYA32362</dc:creator>
  <cp:lastModifiedBy>Hiroshi</cp:lastModifiedBy>
  <cp:revision>51</cp:revision>
  <cp:lastPrinted>2015-08-26T10:21:13Z</cp:lastPrinted>
  <dcterms:created xsi:type="dcterms:W3CDTF">2011-08-26T13:36:49Z</dcterms:created>
  <dcterms:modified xsi:type="dcterms:W3CDTF">2015-08-31T00:42:19Z</dcterms:modified>
</cp:coreProperties>
</file>