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120" d="100"/>
          <a:sy n="120" d="100"/>
        </p:scale>
        <p:origin x="-1458" y="30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14ABFC3B-2ED0-4922-B2FC-4380014222E2}" type="datetimeFigureOut">
              <a:rPr kumimoji="1" lang="ja-JP" altLang="en-US" smtClean="0"/>
              <a:pPr/>
              <a:t>2015/8/31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A98699E4-9FA6-4150-A175-D9EEA75068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71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699E4-9FA6-4150-A175-D9EEA75068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-20521" y="7772400"/>
            <a:ext cx="6878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医師への連絡事項</a:t>
            </a:r>
            <a:r>
              <a:rPr kumimoji="1" lang="en-US" altLang="ja-JP" sz="1200" dirty="0" smtClean="0"/>
              <a:t>】</a:t>
            </a:r>
          </a:p>
          <a:p>
            <a:r>
              <a:rPr kumimoji="1" lang="ja-JP" altLang="en-US" sz="1050" dirty="0" smtClean="0"/>
              <a:t>□残薬　□あり　□　なし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□吸入手技・吸気流速に問題があるので、他剤への変更を検討下さい。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□同調呼吸が難しいので、スペーサーの使用を勧めました。　□受諾：使用開始　□拒否（理由　　　　　　　　　　　　　　　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□副作用出現（□嗄声　□口腔違和感　□動悸　□振戦　□（　　　　　　　　　　　　　　　　　　　　　　　　　　　　　　　　　　　  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□その他</a:t>
            </a:r>
            <a:endParaRPr kumimoji="1" lang="ja-JP" altLang="en-US" sz="105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12911" y="0"/>
            <a:ext cx="1632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600" b="1" dirty="0" smtClean="0">
                <a:latin typeface="ＭＳ ゴシック" pitchFamily="49" charset="-128"/>
                <a:ea typeface="ＭＳ ゴシック" pitchFamily="49" charset="-128"/>
              </a:rPr>
              <a:t>吸入評価票</a:t>
            </a:r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6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0" y="104001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日</a:t>
            </a:r>
            <a:endParaRPr kumimoji="1" lang="en-US" altLang="ja-JP" sz="12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57600" y="304800"/>
            <a:ext cx="2743059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送り先：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担当医師：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ＦＡＸ：　　　　（　　　　）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76200" y="1028700"/>
          <a:ext cx="3276600" cy="217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529"/>
                <a:gridCol w="390071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ディスカス（薬剤名：　　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カバーとレバーをカチリと音がするまで開ける。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ディスカスを水平に保つ。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50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十分に息を吐いてからマウスピースをくわえる。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（吸入口に息を吹きかけない）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ストローで水を吸うように、早く深く吸い込む。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苦しくない程度に息止めをする。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ゆっくり息を吐き出し、カバーを閉じる。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「ぐじゅぐじゅ」と「ガラガラ」のうがいを２回行う。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05200" y="1005840"/>
          <a:ext cx="3276600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/>
                <a:gridCol w="382270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タービュヘイラー</a:t>
                      </a: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（薬剤名：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吸入器を立てた状態にして、ふたをはずす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白い部分をひねって戻す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21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「カチッ」という音を確認する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十分に息を吐いてからマウスピースをくわえる。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（吸入口に息を吹きかけない）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強く深く吸入する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苦しくない程度に息止めをする。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ゆっくり息を吐き出し、カバーを閉じる。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「ぐじゅぐじゅ」と「ガラガラ」のうがいを２回行う。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76200" y="3261360"/>
          <a:ext cx="3276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/>
                <a:gridCol w="382270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ツイストヘラー</a:t>
                      </a: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（薬剤名：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吸入器を立てた状態にして、ふたをはずす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十分に息を吐いてからマウスピースをくわえる。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（吸入口に息を吹きかけない）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強く深く吸入する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苦しくない程度に息止めをする。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ゆっくり息を吐き出し、カバーを閉じる。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「ぐじゅぐじゅ」と「ガラガラ」のうがいを２回行う。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505200" y="3489960"/>
          <a:ext cx="3276600" cy="208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/>
                <a:gridCol w="382270"/>
              </a:tblGrid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定量噴霧式吸入器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MDI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　　（薬剤名：　　　　　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キャップを外し、よく振る。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十分に息を吐く。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（指三本程度離し・くわえ）て、ゆっくり息を吸い込みながらボンベの底を強く押す。同調できる。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苦しくない程度に息止めをする。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ゆっくり息を吐き出し、キャップを閉める。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「ぐじゅぐじゅ」と「ガラガラ」のうがいを２回行う。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6200" y="5280660"/>
          <a:ext cx="3276600" cy="249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/>
                <a:gridCol w="382270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エアロチャンバー</a:t>
                      </a: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（薬剤名：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MDI</a:t>
                      </a:r>
                      <a:r>
                        <a:rPr kumimoji="1" lang="ja-JP" altLang="en-US" sz="1050" dirty="0" smtClean="0"/>
                        <a:t>のキャップを外し、よく振る。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MDI</a:t>
                      </a:r>
                      <a:r>
                        <a:rPr kumimoji="1" lang="ja-JP" altLang="en-US" sz="1050" dirty="0" smtClean="0"/>
                        <a:t>のアダプターと接続部をはめ込む。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キャップを外し、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十分に息を吐いてからマウスピースをくわえる。（マスクタイプは不要）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MDI</a:t>
                      </a:r>
                      <a:r>
                        <a:rPr kumimoji="1" lang="ja-JP" altLang="en-US" sz="1050" dirty="0" smtClean="0"/>
                        <a:t>のボンベの底を強く押し、ゆっくり息を吸う。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（フローインジケーターが動くことを確認する。）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（マスクタイプは</a:t>
                      </a:r>
                      <a:r>
                        <a:rPr kumimoji="1" lang="en-US" altLang="ja-JP" sz="1050" dirty="0" smtClean="0"/>
                        <a:t>3</a:t>
                      </a:r>
                      <a:r>
                        <a:rPr kumimoji="1" lang="ja-JP" altLang="en-US" sz="1050" dirty="0" smtClean="0"/>
                        <a:t>～</a:t>
                      </a:r>
                      <a:r>
                        <a:rPr kumimoji="1" lang="en-US" altLang="ja-JP" sz="1050" dirty="0" smtClean="0"/>
                        <a:t>5</a:t>
                      </a:r>
                      <a:r>
                        <a:rPr kumimoji="1" lang="ja-JP" altLang="en-US" sz="1050" dirty="0" smtClean="0"/>
                        <a:t>回呼吸を繰り返す。）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苦しくない程度に息止めをする。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ゆっくり息を吐き出し、キャップをつける。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「ぐじゅぐじゅ」と「ガラガラ」のうがいを２回行う。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505200" y="5638800"/>
          <a:ext cx="3276600" cy="201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/>
                <a:gridCol w="382270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クリックヘラー</a:t>
                      </a: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（薬剤名：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キャップを外し、よく振る。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水色の部分を下向きに強く押す。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十分に息を吐く。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強く深く吸入する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苦しくない程度に息止めをする。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ゆっくり息を吐き出し、キャップを閉める。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「ぐじゅぐじゅ」と「ガラガラ」のうがいを２回行う。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28600" y="304800"/>
            <a:ext cx="3416320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薬局名：　　　　　　　　　　　（担当）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連絡先：　　　　　　　　　　　　　　　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患者</a:t>
            </a:r>
            <a:r>
              <a:rPr kumimoji="1" lang="en-US" altLang="ja-JP" sz="105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：　　　　　　　　　　　　　　　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6600" y="7772400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○：できる　　△：次回要確認　</a:t>
            </a:r>
            <a:r>
              <a:rPr kumimoji="1" lang="en-US" altLang="ja-JP" sz="1100" dirty="0" smtClean="0"/>
              <a:t>×</a:t>
            </a:r>
            <a:r>
              <a:rPr kumimoji="1" lang="ja-JP" altLang="en-US" sz="1100" dirty="0" smtClean="0"/>
              <a:t>：出来ない</a:t>
            </a:r>
            <a:endParaRPr kumimoji="1" lang="ja-JP" altLang="en-US" sz="1100" dirty="0"/>
          </a:p>
        </p:txBody>
      </p:sp>
      <p:sp>
        <p:nvSpPr>
          <p:cNvPr id="18" name="左大かっこ 17"/>
          <p:cNvSpPr/>
          <p:nvPr/>
        </p:nvSpPr>
        <p:spPr>
          <a:xfrm>
            <a:off x="685800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大かっこ 18"/>
          <p:cNvSpPr/>
          <p:nvPr/>
        </p:nvSpPr>
        <p:spPr>
          <a:xfrm flipH="1">
            <a:off x="6614161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587947" y="7620000"/>
            <a:ext cx="11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kumimoji="1" lang="en-US" altLang="ja-JP" sz="1200" dirty="0" smtClean="0"/>
              <a:t>Ver. 1 </a:t>
            </a:r>
            <a:r>
              <a:rPr kumimoji="1" lang="en-US" altLang="ja-JP" sz="1200" dirty="0" smtClean="0"/>
              <a:t>20150828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2911" y="76200"/>
            <a:ext cx="1632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600" b="1" dirty="0" smtClean="0">
                <a:latin typeface="ＭＳ ゴシック" pitchFamily="49" charset="-128"/>
                <a:ea typeface="ＭＳ ゴシック" pitchFamily="49" charset="-128"/>
              </a:rPr>
              <a:t>吸入評価票</a:t>
            </a:r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6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0" y="180201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日</a:t>
            </a:r>
            <a:endParaRPr kumimoji="1" lang="en-US" altLang="ja-JP" sz="12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52400" y="1143000"/>
          <a:ext cx="32004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20"/>
                <a:gridCol w="373380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ハンディヘラー（薬剤名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キャップを完全に開け、内部にあるマウスピースを開ける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吸入の直前に１カプセルだけブリスターから取り出し、カプセル充填部に挿入する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509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マウスピースを「カチッ」と音がするまでしっかり閉める。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マウスピースを上向きにして、側面のボタンを確実に一度だけ押してからはなす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十分に息を吐いてからマウスピースをくわえる。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（吸入口に息を吹きかけない）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強く深く吸入する</a:t>
                      </a:r>
                      <a:r>
                        <a:rPr kumimoji="1" lang="ja-JP" altLang="en-US" sz="1050" dirty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苦しくない程度に息止めをする。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ハンディヘラーを口からはなし、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ゆっくり息を吐き出す。もう一度吸入する。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再びマウスピースを開ける。カプセル充填部の穴を下にして、使い終わったカプセルを捨てる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マウスピース及びキャップを閉める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。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05200" y="1143000"/>
          <a:ext cx="3200400" cy="308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20"/>
                <a:gridCol w="373380"/>
              </a:tblGrid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  <a:cs typeface="+mn-cs"/>
                        </a:rPr>
                        <a:t>レスピマット</a:t>
                      </a: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（薬剤名：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キャップを閉じた状態で上向きにして持つ。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透明ケースを矢印の方向に「カチッ」と音がするまで回転させる。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219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キャップを完全に開ける。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息をゆっくり、最後まで吐き出す。</a:t>
                      </a:r>
                      <a:endParaRPr kumimoji="1" lang="ja-JP" altLang="en-US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マウスピースをしっかりと口にくわえる。</a:t>
                      </a:r>
                      <a:endParaRPr kumimoji="1" lang="ja-JP" alt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息を口からゆっくりと深く吸いながら、噴霧ボタンを押す。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できるだけゆっくり大きく息を吸い込む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苦しくならない程度の間息を止める。</a:t>
                      </a:r>
                      <a:endParaRPr kumimoji="1" lang="ja-JP" altLang="en-US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もう一度繰り返す（</a:t>
                      </a:r>
                      <a:r>
                        <a:rPr lang="ja-JP" altLang="en-US" sz="1050" dirty="0" smtClean="0"/>
                        <a:t>１日１回（２吸入））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キャップは閉じておく。</a:t>
                      </a:r>
                      <a:endParaRPr kumimoji="1" lang="ja-JP" altLang="en-US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152400" y="5257800"/>
          <a:ext cx="3200400" cy="208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20"/>
                <a:gridCol w="373380"/>
              </a:tblGrid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定量噴霧式吸入器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：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MDI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　　（薬剤名：　　　　　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キャップを外し、よく振る。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十分に息を吐く。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（指三本程度離し・くわえ）て、ゆっくり息を吸い込みながらボンベの底を強く押す。同調できる。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苦しくない程度に息止めをする。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ゆっくり息を吐き出し、キャップを閉める。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7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「ぐじゅぐじゅ」と「ガラガラ」のうがいを２回行う。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3505200" y="4343400"/>
          <a:ext cx="3200400" cy="372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020"/>
                <a:gridCol w="373380"/>
              </a:tblGrid>
              <a:tr h="231405">
                <a:tc>
                  <a:txBody>
                    <a:bodyPr/>
                    <a:lstStyle/>
                    <a:p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ブリーズヘラー（薬剤名：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405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キャップを外し、マウスピースを開ける。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r>
                        <a:rPr lang="ja-JP" altLang="en-US" sz="1050" dirty="0" smtClean="0"/>
                        <a:t>アルミシートから取り出した１カプセルをカプセル充填部に入れる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en-US" sz="105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マウスピースを「カチッ」と音がするまでしっかりと閉じる。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吸入器を上に向けて持ち、両側の青いボタンを「カチッ」と音がするまで同時に押してから離す。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十分に息を吐いてからマウスピースをくわえる。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（吸入口に息を吹きかけない）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強く深く吸入する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r>
                        <a:rPr kumimoji="1" lang="ja-JP" altLang="en-US" sz="1050" dirty="0" smtClean="0"/>
                        <a:t>（「カラカラ」音が聞こえる）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苦しくない程度に息を止める。</a:t>
                      </a:r>
                      <a:endParaRPr kumimoji="1" lang="ja-JP" alt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マウスピースを口からはなし、ゆっくり息を吐き出す。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マウスピースを開き、本体を横に倒して空のカプセルを捨てる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en-US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4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/>
                        <a:t>マウスピースを閉じてキャップを元に戻す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04800" y="7391400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○：できる　　△：次回要確認　</a:t>
            </a:r>
            <a:r>
              <a:rPr kumimoji="1" lang="en-US" altLang="ja-JP" sz="1100" dirty="0" smtClean="0"/>
              <a:t>×</a:t>
            </a:r>
            <a:r>
              <a:rPr kumimoji="1" lang="ja-JP" altLang="en-US" sz="1100" dirty="0" smtClean="0"/>
              <a:t>：出来ない</a:t>
            </a:r>
            <a:endParaRPr kumimoji="1" lang="ja-JP" altLang="en-US" sz="11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565" y="7720717"/>
            <a:ext cx="6878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医師への連絡事項</a:t>
            </a:r>
            <a:r>
              <a:rPr kumimoji="1" lang="en-US" altLang="ja-JP" sz="1200" dirty="0" smtClean="0"/>
              <a:t>】</a:t>
            </a:r>
          </a:p>
          <a:p>
            <a:r>
              <a:rPr kumimoji="1" lang="ja-JP" altLang="en-US" sz="1050" dirty="0" smtClean="0"/>
              <a:t>□残薬　□あり　□　なし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□吸入手技・吸気流速に問題があるので、他剤への変更を検討下さい。</a:t>
            </a:r>
            <a:endParaRPr kumimoji="1" lang="en-US" altLang="ja-JP" sz="1050" b="1" dirty="0" smtClean="0"/>
          </a:p>
          <a:p>
            <a:r>
              <a:rPr kumimoji="1" lang="ja-JP" altLang="en-US" sz="1050" dirty="0" smtClean="0"/>
              <a:t>□同調呼吸が難しいので、スペーサーの使用を勧めました。　□受諾：使用開始　□拒否（理由　　　　　　　　　　　　　　　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□副作用出現（□嗄声　□口腔違和感　□動悸　□振戦　□（　　　　　　　　　　　　　　　　　　　　　　　　　　　　　　　　　　　  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□その他</a:t>
            </a:r>
            <a:endParaRPr kumimoji="1" lang="ja-JP" altLang="en-US" sz="1050" dirty="0"/>
          </a:p>
        </p:txBody>
      </p:sp>
      <p:sp>
        <p:nvSpPr>
          <p:cNvPr id="18" name="左大かっこ 17"/>
          <p:cNvSpPr/>
          <p:nvPr/>
        </p:nvSpPr>
        <p:spPr>
          <a:xfrm>
            <a:off x="685800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大かっこ 18"/>
          <p:cNvSpPr/>
          <p:nvPr/>
        </p:nvSpPr>
        <p:spPr>
          <a:xfrm flipH="1">
            <a:off x="6614161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57600" y="381000"/>
            <a:ext cx="2743059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送り先：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担当医師：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ＦＡＸ：　　　　（　　　　）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8600" y="381000"/>
            <a:ext cx="3416320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薬局名：　　　　　　　　　　　（担当）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連絡先：　　　　　　　　　　　　　　　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患者</a:t>
            </a:r>
            <a:r>
              <a:rPr kumimoji="1" lang="en-US" altLang="ja-JP" sz="105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：　　　　　　　　　　　　　　　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587947" y="8077200"/>
            <a:ext cx="11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kumimoji="1" lang="en-US" altLang="ja-JP" sz="1200" dirty="0" smtClean="0"/>
              <a:t>Ver. 1 </a:t>
            </a:r>
            <a:r>
              <a:rPr kumimoji="1" lang="en-US" altLang="ja-JP" sz="1200" dirty="0" smtClean="0"/>
              <a:t>20150828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2911" y="76200"/>
            <a:ext cx="1632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600" b="1" dirty="0" smtClean="0">
                <a:latin typeface="ＭＳ ゴシック" pitchFamily="49" charset="-128"/>
                <a:ea typeface="ＭＳ ゴシック" pitchFamily="49" charset="-128"/>
              </a:rPr>
              <a:t>吸入評価票</a:t>
            </a:r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6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0" y="180201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kumimoji="1" lang="ja-JP" altLang="en-US" sz="1200" u="sng" dirty="0" smtClean="0"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kumimoji="1"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日</a:t>
            </a:r>
            <a:endParaRPr kumimoji="1" lang="en-US" altLang="ja-JP" sz="12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4800" y="7391400"/>
            <a:ext cx="27126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○：できる　　△：次回要確認　</a:t>
            </a:r>
            <a:r>
              <a:rPr kumimoji="1" lang="en-US" altLang="ja-JP" sz="1100" dirty="0" smtClean="0"/>
              <a:t>×</a:t>
            </a:r>
            <a:r>
              <a:rPr kumimoji="1" lang="ja-JP" altLang="en-US" sz="1100" dirty="0" smtClean="0"/>
              <a:t>：出来ない</a:t>
            </a:r>
            <a:endParaRPr kumimoji="1" lang="ja-JP" altLang="en-US" sz="11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565" y="7720717"/>
            <a:ext cx="68785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医師への連絡事項</a:t>
            </a:r>
            <a:r>
              <a:rPr kumimoji="1" lang="en-US" altLang="ja-JP" sz="1200" dirty="0" smtClean="0"/>
              <a:t>】</a:t>
            </a:r>
          </a:p>
          <a:p>
            <a:r>
              <a:rPr kumimoji="1" lang="ja-JP" altLang="en-US" sz="1050" dirty="0" smtClean="0"/>
              <a:t>□残薬　□あり　□　なし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□吸入手技・吸気流速に問題があるので、他剤への変更を検討下さい。</a:t>
            </a:r>
            <a:endParaRPr kumimoji="1" lang="en-US" altLang="ja-JP" sz="1050" b="1" dirty="0" smtClean="0"/>
          </a:p>
          <a:p>
            <a:r>
              <a:rPr kumimoji="1" lang="ja-JP" altLang="en-US" sz="1050" dirty="0" smtClean="0"/>
              <a:t>□同調呼吸が難しいので、スペーサーの使用を勧めました。　□受諾：使用開始　□拒否（理由　　　　　　　　　　　　　　　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□副作用出現（□嗄声　□口腔違和感　□動悸　□振戦　□（　　　　　　　　　　　　　　　　　　　　　　　　　　　　　　　　　　　  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□その他</a:t>
            </a:r>
            <a:endParaRPr kumimoji="1" lang="ja-JP" altLang="en-US" sz="1050" dirty="0"/>
          </a:p>
        </p:txBody>
      </p:sp>
      <p:sp>
        <p:nvSpPr>
          <p:cNvPr id="18" name="左大かっこ 17"/>
          <p:cNvSpPr/>
          <p:nvPr/>
        </p:nvSpPr>
        <p:spPr>
          <a:xfrm>
            <a:off x="685800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大かっこ 18"/>
          <p:cNvSpPr/>
          <p:nvPr/>
        </p:nvSpPr>
        <p:spPr>
          <a:xfrm flipH="1">
            <a:off x="6614161" y="8686800"/>
            <a:ext cx="45719" cy="38100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57600" y="381000"/>
            <a:ext cx="2743059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送り先：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担当医師：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ＦＡＸ：　　　　（　　　　）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8600" y="381000"/>
            <a:ext cx="3416320" cy="714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薬局名：　　　　　　　　　　　（担当）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連絡先：　　　　　　　　　　　　　　　　　　　　</a:t>
            </a:r>
            <a:endParaRPr kumimoji="1" lang="en-US" altLang="ja-JP" sz="105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患者</a:t>
            </a:r>
            <a:r>
              <a:rPr kumimoji="1" lang="en-US" altLang="ja-JP" sz="105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kumimoji="1" lang="ja-JP" altLang="en-US" sz="1050" dirty="0" smtClean="0">
                <a:latin typeface="ＭＳ ゴシック" pitchFamily="49" charset="-128"/>
                <a:ea typeface="ＭＳ ゴシック" pitchFamily="49" charset="-128"/>
              </a:rPr>
              <a:t>：　　　　　　　　　　　　　　　　　　　　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587947" y="8077200"/>
            <a:ext cx="1193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kumimoji="1" lang="en-US" altLang="ja-JP" sz="1200" dirty="0" smtClean="0"/>
              <a:t>Ver. 1 </a:t>
            </a:r>
            <a:r>
              <a:rPr kumimoji="1" lang="en-US" altLang="ja-JP" sz="1200" dirty="0" smtClean="0"/>
              <a:t>20150828</a:t>
            </a:r>
            <a:endParaRPr kumimoji="1" lang="ja-JP" altLang="en-US" sz="1200" dirty="0"/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26825"/>
              </p:ext>
            </p:extLst>
          </p:nvPr>
        </p:nvGraphicFramePr>
        <p:xfrm>
          <a:off x="152400" y="1219200"/>
          <a:ext cx="3124200" cy="463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304800"/>
              </a:tblGrid>
              <a:tr h="295954">
                <a:tc>
                  <a:txBody>
                    <a:bodyPr/>
                    <a:lstStyle/>
                    <a:p>
                      <a:r>
                        <a:rPr kumimoji="1" lang="ja-JP" altLang="en-US" sz="1050" b="1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ジェヌエア（薬剤名：　　　　　　　　　　　　　　　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73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キャップ両側の矢印を押して引っ張り、外します。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145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吸入器本体の正面カウンターが赤色になっていることを確認します。（吸入前の状態）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696"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</a:rPr>
                        <a:t>吸入器本体のボタンを下までしっかりと押して、離します</a:t>
                      </a: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en-US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吸入器本体の正面カウンターが緑色になっていること確認します。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（吸入準備ができた状態）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69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十分に息を吐いてから、マウスピース</a:t>
                      </a: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を軽くかんで唇で包むように深く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くわえます。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696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強く、深く吸い込みます。（「カチ」という音を確認するまで吸い込みます）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苦しくない程度に息を止める。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マウスピースを口からはなし、ゆっくり息を吐き出す。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吸入器本体の正面カウンターが赤色になっていることを確認します。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（吸入できた状態）</a:t>
                      </a: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</a:rPr>
                        <a:t>マウスピースを閉じてキャップを元に戻す</a:t>
                      </a: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。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193189"/>
              </p:ext>
            </p:extLst>
          </p:nvPr>
        </p:nvGraphicFramePr>
        <p:xfrm>
          <a:off x="3505200" y="1219200"/>
          <a:ext cx="3276600" cy="2718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381000"/>
              </a:tblGrid>
              <a:tr h="388219"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エリプタ（薬剤名：　　　　　　　　　　　　　　　　　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897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カバーをカチリと音がするまで開ける。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エリプタを水平に保つ。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859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十分に息を吐いてからマウスピースをくわえる。</a:t>
                      </a:r>
                      <a:endParaRPr kumimoji="1" lang="en-US" altLang="ja-JP" sz="1050" b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（吸入口に息を吹きかけない）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442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強く深く吸い込む。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26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苦しくない程度に息止めをする。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4829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ゆっくり息を吐き出し、カバーを閉じる。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951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「ぐじゅぐじゅ」と「ガラガラ」のうがいを２回行う。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3338" y="7620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《</a:t>
            </a:r>
            <a:r>
              <a:rPr kumimoji="1" lang="ja-JP" altLang="en-US" sz="1600" b="1" dirty="0" smtClean="0">
                <a:latin typeface="ＭＳ ゴシック" pitchFamily="49" charset="-128"/>
                <a:ea typeface="ＭＳ ゴシック" pitchFamily="49" charset="-128"/>
              </a:rPr>
              <a:t>吸入指導依頼箋</a:t>
            </a:r>
            <a:r>
              <a:rPr kumimoji="1" lang="en-US" altLang="ja-JP" sz="1600" b="1" dirty="0" smtClean="0">
                <a:latin typeface="ＭＳ ゴシック" pitchFamily="49" charset="-128"/>
                <a:ea typeface="ＭＳ ゴシック" pitchFamily="49" charset="-128"/>
              </a:rPr>
              <a:t>》</a:t>
            </a:r>
            <a:endParaRPr kumimoji="1" lang="ja-JP" altLang="en-US" sz="16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0499" y="2286000"/>
            <a:ext cx="6288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以下のことを説明・確認しましたので、吸入指導を宜しくお願い致します。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7287" y="2685633"/>
            <a:ext cx="628890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施設：　　　　　　　　　　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医師：　　　　　　　　　　</a:t>
            </a:r>
            <a:endParaRPr kumimoji="1"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u="sng" dirty="0" smtClean="0">
                <a:latin typeface="ＭＳ ゴシック" pitchFamily="49" charset="-128"/>
                <a:ea typeface="ＭＳ ゴシック" pitchFamily="49" charset="-128"/>
              </a:rPr>
              <a:t>FAX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番号： 　　　（　　　）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kumimoji="1"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患者</a:t>
            </a:r>
            <a:r>
              <a:rPr kumimoji="1"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ID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：　　　　　　　　</a:t>
            </a:r>
            <a:r>
              <a:rPr kumimoji="1"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□喘息　　　□</a:t>
            </a:r>
            <a:r>
              <a:rPr kumimoji="1"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COPD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□その他（　　　　　　　　　　　　　）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以下の指導を重点的にお願い致します。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□吸入手技　　□薬効説明　　□継続の必要性　　□（　　　　　　　　）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治療ステップ　　　□ｽﾃｯﾌﾟ１　□ｽﾃｯﾌﾟ２　□ｽﾃｯﾌﾟ３　□ｽﾃｯﾌﾟ４</a:t>
            </a: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コントロール状態　□良好　　 □不十分 　□不良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急性増悪歴（過去１年以内）□無　□入院　□救急受診　□不明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kumimoji="1" lang="en-US" altLang="ja-JP" sz="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薬剤アレルギー歴　□無　□有（         　　　　　　　　　　　　）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□アスピリン喘息　□不明　　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9044" y="1838980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＊　１回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吸入、１日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回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＊＊発作止め：１回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吸入、１日最大</a:t>
            </a:r>
            <a:r>
              <a:rPr kumimoji="1"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吸入まで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33447" y="545577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患者様へ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7" y="5700156"/>
            <a:ext cx="70070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貴方に吸入薬を処方致しました。吸入薬は、直接患部に薬が届き高い治療効果が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期待できると共に、全身性の副作用を少なくすることもできます。ただし、吸入薬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を正しく吸入するのは意外に難しいことです。そこで貴方が薬を受け取る際に、薬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剤師から吸入指導を受けることをお勧めします。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この書面により、診療医師から薬局薬剤師に、貴方の「病名や治療に関する情報」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をお伝えします。薬剤師が貴方の診療情報を把握することにより、お薬の使い方や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安全性等について適切に助言できると思われます。</a:t>
            </a:r>
            <a:endParaRPr kumimoji="1"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40325" y="725978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【</a:t>
            </a:r>
            <a:r>
              <a:rPr kumimoji="1" lang="ja-JP" altLang="en-US" sz="1400" dirty="0" smtClean="0"/>
              <a:t>同意書</a:t>
            </a:r>
            <a:r>
              <a:rPr kumimoji="1"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657" y="7490361"/>
            <a:ext cx="6931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私は吸入指導依頼箋について担当医師より説明を受け、吸入指導を受けることを同意して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依頼致します。</a:t>
            </a:r>
            <a:endParaRPr kumimoji="1" lang="en-US" altLang="ja-JP" sz="1400" dirty="0" smtClean="0"/>
          </a:p>
          <a:p>
            <a:endParaRPr kumimoji="1" lang="en-US" altLang="ja-JP" sz="800" dirty="0" smtClean="0"/>
          </a:p>
          <a:p>
            <a:r>
              <a:rPr kumimoji="1" lang="ja-JP" altLang="en-US" sz="1400" dirty="0" smtClean="0"/>
              <a:t>平成　　　年　　　月　　　日</a:t>
            </a:r>
            <a:endParaRPr kumimoji="1" lang="en-US" altLang="ja-JP" sz="1400" dirty="0" smtClean="0"/>
          </a:p>
          <a:p>
            <a:endParaRPr kumimoji="1" lang="en-US" altLang="ja-JP" sz="800" dirty="0" smtClean="0"/>
          </a:p>
          <a:p>
            <a:r>
              <a:rPr kumimoji="1" lang="ja-JP" altLang="en-US" sz="1400" dirty="0" smtClean="0"/>
              <a:t>　　　　　　署名</a:t>
            </a:r>
            <a:r>
              <a:rPr kumimoji="1" lang="ja-JP" altLang="en-US" sz="1400" u="sng" dirty="0" smtClean="0"/>
              <a:t>　　　　　　　　　　　　　　　　　　　　　　　　</a:t>
            </a:r>
            <a:r>
              <a:rPr kumimoji="1" lang="ja-JP" altLang="en-US" sz="1400" dirty="0" smtClean="0"/>
              <a:t>（本人でない場合続柄：　　　　　　）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57600" y="8682335"/>
            <a:ext cx="315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原本を患者さんに渡し、コピーをカルテに保存</a:t>
            </a:r>
            <a:endParaRPr kumimoji="1" lang="en-US" altLang="ja-JP" sz="1200" dirty="0" smtClean="0"/>
          </a:p>
          <a:p>
            <a:pPr algn="r"/>
            <a:r>
              <a:rPr kumimoji="1" lang="en-US" altLang="ja-JP" sz="1200" dirty="0" smtClean="0"/>
              <a:t>Ver. 1 </a:t>
            </a:r>
            <a:r>
              <a:rPr kumimoji="1" lang="en-US" altLang="ja-JP" sz="1200" dirty="0" smtClean="0"/>
              <a:t>20150828</a:t>
            </a:r>
            <a:endParaRPr kumimoji="1" lang="ja-JP" altLang="en-US" sz="1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37457" y="2641269"/>
            <a:ext cx="6248400" cy="2821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29200" y="76200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u="sng" dirty="0" smtClean="0"/>
              <a:t>初回　・　継続</a:t>
            </a:r>
            <a:endParaRPr kumimoji="1" lang="ja-JP" altLang="en-US" sz="1600" u="sng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9711" y="76200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u="sng" dirty="0" smtClean="0"/>
              <a:t>　　　　　</a:t>
            </a:r>
            <a:r>
              <a:rPr kumimoji="1" lang="ja-JP" altLang="en-US" sz="1400" dirty="0" smtClean="0"/>
              <a:t>年</a:t>
            </a:r>
            <a:r>
              <a:rPr kumimoji="1" lang="ja-JP" altLang="en-US" sz="1400" u="sng" dirty="0" smtClean="0"/>
              <a:t>　　　</a:t>
            </a:r>
            <a:r>
              <a:rPr kumimoji="1" lang="ja-JP" altLang="en-US" sz="1400" dirty="0" smtClean="0"/>
              <a:t>月</a:t>
            </a:r>
            <a:r>
              <a:rPr kumimoji="1" lang="ja-JP" altLang="en-US" sz="1400" u="sng" dirty="0" smtClean="0"/>
              <a:t>　　　</a:t>
            </a:r>
            <a:r>
              <a:rPr kumimoji="1" lang="ja-JP" altLang="en-US" sz="1400" dirty="0" smtClean="0"/>
              <a:t>日</a:t>
            </a:r>
            <a:endParaRPr kumimoji="1" lang="ja-JP" altLang="en-US" sz="1400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363368" y="381000"/>
            <a:ext cx="5886579" cy="1298377"/>
            <a:chOff x="158519" y="457200"/>
            <a:chExt cx="5886579" cy="129837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3167387" y="1261229"/>
              <a:ext cx="17107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□ｸﾘｯｸﾍﾗｰ（ﾒﾌﾟﾁﾝ</a:t>
              </a:r>
              <a:r>
                <a:rPr kumimoji="1" lang="en-US" altLang="ja-JP" sz="14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167387" y="643771"/>
              <a:ext cx="287771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□定量噴霧式吸入器：</a:t>
              </a:r>
              <a:r>
                <a:rPr kumimoji="1" lang="en-US" altLang="ja-JP" sz="1400" dirty="0" smtClean="0">
                  <a:latin typeface="HG丸ｺﾞｼｯｸM-PRO" pitchFamily="50" charset="-128"/>
                  <a:ea typeface="HG丸ｺﾞｼｯｸM-PRO" pitchFamily="50" charset="-128"/>
                </a:rPr>
                <a:t>MDI</a:t>
              </a:r>
            </a:p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（ﾌﾙﾀｲﾄﾞ･ｷｭﾊﾞｰﾙ･ｵﾙﾍﾞｽｺ・ｱﾄﾞｴｱ･</a:t>
              </a:r>
              <a:endParaRPr kumimoji="1" lang="en-US" altLang="ja-JP" sz="1400" dirty="0" smtClean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  ﾌﾙﾃｨﾌｫｰﾑ）（ﾒﾌﾟﾁﾝ･ｻﾙﾀﾉｰﾙ</a:t>
              </a:r>
              <a:r>
                <a:rPr kumimoji="1" lang="en-US" altLang="ja-JP" sz="14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</a:p>
            <a:p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167387" y="457200"/>
              <a:ext cx="20697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□ﾂｲｽﾄﾍﾗｰ（ｱｽﾞﾏﾈｯｸｽ）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167387" y="1447800"/>
              <a:ext cx="26084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□吸入補助器具（ｴｱﾛﾁｬﾝﾊﾞｰ）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8519" y="485194"/>
              <a:ext cx="31470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□ﾃﾞｨｽｶｽ（ｱﾄﾞｴｱ・ﾌﾙﾀｲﾄﾞ・ｾﾚﾍﾞﾝﾄ）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58519" y="672935"/>
              <a:ext cx="27879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□ﾀｰﾋﾞｭﾍｲﾗｰ（ｼﾑﾋﾞｺｰﾄ･ﾊﾟﾙﾐｺｰﾄ</a:t>
              </a:r>
              <a:r>
                <a:rPr kumimoji="1" lang="en-US" altLang="ja-JP" sz="14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58519" y="1282535"/>
              <a:ext cx="31583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□ﾌﾞﾘｰｽﾞﾍﾗｰ</a:t>
              </a:r>
              <a:r>
                <a:rPr kumimoji="1" lang="en-US" altLang="ja-JP" sz="1400" dirty="0" smtClean="0">
                  <a:latin typeface="ＭＳ ゴシック" pitchFamily="49" charset="-128"/>
                  <a:ea typeface="ＭＳ ゴシック" pitchFamily="49" charset="-128"/>
                </a:rPr>
                <a:t>(</a:t>
              </a:r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ｵﾝﾌﾞﾚｽ･ｼｰﾌﾞﾘ･ｳﾙﾃｨﾌﾞﾛ</a:t>
              </a:r>
              <a:r>
                <a:rPr kumimoji="1" lang="en-US" altLang="ja-JP" sz="1400" dirty="0" smtClean="0">
                  <a:latin typeface="ＭＳ ゴシック" pitchFamily="49" charset="-128"/>
                  <a:ea typeface="ＭＳ ゴシック" pitchFamily="49" charset="-128"/>
                </a:rPr>
                <a:t>)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58519" y="1053935"/>
              <a:ext cx="19800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□ﾚｽﾋﾟﾏｯﾄ（ｽﾋﾟﾘｰﾊﾞ）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58519" y="838200"/>
              <a:ext cx="20697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□ﾊﾝﾃﾞｨﾍﾗｰ（ｽﾋﾟﾘｰﾊﾞ）</a:t>
              </a:r>
              <a:endParaRPr kumimoji="1" lang="ja-JP" altLang="en-US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358185" y="1389154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□ｼﾞｪﾇｴｱ（ｴｸﾘﾗ）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テキスト ボックス 47"/>
          <p:cNvSpPr txBox="1"/>
          <p:nvPr/>
        </p:nvSpPr>
        <p:spPr>
          <a:xfrm>
            <a:off x="369359" y="1600200"/>
            <a:ext cx="2145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□ｴﾘﾌﾟﾀ（ﾚﾙﾍﾞｱ･ｱﾉｰﾛ）</a:t>
            </a:r>
            <a:endParaRPr kumimoji="1"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1374</Words>
  <Application>Microsoft Office PowerPoint</Application>
  <PresentationFormat>画面に合わせる (4:3)</PresentationFormat>
  <Paragraphs>220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NishimuraY980</dc:creator>
  <cp:lastModifiedBy>Hiroshi</cp:lastModifiedBy>
  <cp:revision>66</cp:revision>
  <dcterms:created xsi:type="dcterms:W3CDTF">2006-08-16T00:00:00Z</dcterms:created>
  <dcterms:modified xsi:type="dcterms:W3CDTF">2015-08-31T00:29:54Z</dcterms:modified>
</cp:coreProperties>
</file>