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76" r:id="rId4"/>
    <p:sldId id="278" r:id="rId5"/>
    <p:sldId id="279" r:id="rId6"/>
    <p:sldId id="277" r:id="rId7"/>
    <p:sldId id="282" r:id="rId8"/>
    <p:sldId id="283" r:id="rId9"/>
    <p:sldId id="284" r:id="rId10"/>
    <p:sldId id="287" r:id="rId11"/>
    <p:sldId id="288" r:id="rId12"/>
    <p:sldId id="289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6" autoAdjust="0"/>
    <p:restoredTop sz="95095" autoAdjust="0"/>
  </p:normalViewPr>
  <p:slideViewPr>
    <p:cSldViewPr snapToGrid="0">
      <p:cViewPr varScale="1">
        <p:scale>
          <a:sx n="54" d="100"/>
          <a:sy n="54" d="100"/>
        </p:scale>
        <p:origin x="7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E533F-45E5-434A-AAB1-DDB114631DF2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059C-D378-4824-8DDA-4A84292F7D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05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行に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患者の情報</a:t>
            </a:r>
            <a:endParaRPr kumimoji="1" lang="en-US" altLang="ja-JP" dirty="0"/>
          </a:p>
          <a:p>
            <a:r>
              <a:rPr kumimoji="1" lang="ja-JP" altLang="en-US" dirty="0"/>
              <a:t>その患者に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つ以上の情報がある場合は、最大値を取るとか、平均値をとるとか、入院時や術直前のデータとか決めて、</a:t>
            </a:r>
            <a:endParaRPr kumimoji="1" lang="en-US" altLang="ja-JP" dirty="0"/>
          </a:p>
          <a:p>
            <a:r>
              <a:rPr kumimoji="1" lang="ja-JP" altLang="en-US" dirty="0"/>
              <a:t>必ず</a:t>
            </a:r>
            <a:r>
              <a:rPr kumimoji="1" lang="en-US" altLang="ja-JP" dirty="0"/>
              <a:t>1</a:t>
            </a:r>
            <a:r>
              <a:rPr kumimoji="1" lang="ja-JP" altLang="en-US" dirty="0"/>
              <a:t>人</a:t>
            </a:r>
            <a:r>
              <a:rPr kumimoji="1" lang="en-US" altLang="ja-JP" dirty="0"/>
              <a:t>1</a:t>
            </a:r>
            <a:r>
              <a:rPr kumimoji="1" lang="ja-JP" altLang="en-US" dirty="0"/>
              <a:t>行になるようにします。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059C-D378-4824-8DDA-4A84292F7D2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48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データの種類としては、数値で表されるような連続変数と、男・女のようにカテゴリーで分けられるような名義変数があることを覚えておこう。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059C-D378-4824-8DDA-4A84292F7D2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70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投与薬剤ごとの</a:t>
            </a:r>
            <a:r>
              <a:rPr kumimoji="1" lang="en-US" altLang="ja-JP" dirty="0" err="1"/>
              <a:t>Crea</a:t>
            </a:r>
            <a:r>
              <a:rPr kumimoji="1" lang="ja-JP" altLang="en-US" dirty="0"/>
              <a:t>値が知りたい</a:t>
            </a:r>
            <a:endParaRPr kumimoji="1" lang="en-US" altLang="ja-JP" dirty="0"/>
          </a:p>
          <a:p>
            <a:r>
              <a:rPr kumimoji="1" lang="ja-JP" altLang="en-US" dirty="0"/>
              <a:t>ピボットテーブルを使わなければ、フィルターをかけて各薬剤ごとに抽出してから、平均値を求める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059C-D378-4824-8DDA-4A84292F7D2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84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行・あるいは列は名義変数である必要があります。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059C-D378-4824-8DDA-4A84292F7D2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99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投与薬剤ごとの</a:t>
            </a:r>
            <a:r>
              <a:rPr kumimoji="1" lang="en-US" altLang="ja-JP" dirty="0" err="1"/>
              <a:t>Crea</a:t>
            </a:r>
            <a:r>
              <a:rPr kumimoji="1" lang="ja-JP" altLang="en-US" dirty="0"/>
              <a:t>値が知りたい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059C-D378-4824-8DDA-4A84292F7D2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36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795-E06E-4D54-9584-B6D9C2BB8717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1288-1A46-48C7-9D8B-52F8B7B6E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17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795-E06E-4D54-9584-B6D9C2BB8717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1288-1A46-48C7-9D8B-52F8B7B6E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31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795-E06E-4D54-9584-B6D9C2BB8717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1288-1A46-48C7-9D8B-52F8B7B6E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33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795-E06E-4D54-9584-B6D9C2BB8717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1288-1A46-48C7-9D8B-52F8B7B6E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09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795-E06E-4D54-9584-B6D9C2BB8717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1288-1A46-48C7-9D8B-52F8B7B6E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79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795-E06E-4D54-9584-B6D9C2BB8717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1288-1A46-48C7-9D8B-52F8B7B6E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64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795-E06E-4D54-9584-B6D9C2BB8717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1288-1A46-48C7-9D8B-52F8B7B6E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97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795-E06E-4D54-9584-B6D9C2BB8717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1288-1A46-48C7-9D8B-52F8B7B6E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6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795-E06E-4D54-9584-B6D9C2BB8717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1288-1A46-48C7-9D8B-52F8B7B6E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64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795-E06E-4D54-9584-B6D9C2BB8717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1288-1A46-48C7-9D8B-52F8B7B6E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46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795-E06E-4D54-9584-B6D9C2BB8717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1288-1A46-48C7-9D8B-52F8B7B6E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54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5795-E06E-4D54-9584-B6D9C2BB8717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1288-1A46-48C7-9D8B-52F8B7B6E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82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データベースの作り方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2017.12.4</a:t>
            </a:r>
            <a:r>
              <a:rPr kumimoji="1" lang="ja-JP" altLang="en-US" dirty="0"/>
              <a:t>　リサーチカンファレンス</a:t>
            </a:r>
          </a:p>
        </p:txBody>
      </p:sp>
    </p:spTree>
    <p:extLst>
      <p:ext uri="{BB962C8B-B14F-4D97-AF65-F5344CB8AC3E}">
        <p14:creationId xmlns:p14="http://schemas.microsoft.com/office/powerpoint/2010/main" val="52868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ピボットテーブル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72" r="51360" b="5687"/>
          <a:stretch/>
        </p:blipFill>
        <p:spPr>
          <a:xfrm>
            <a:off x="268941" y="1231833"/>
            <a:ext cx="5015752" cy="5558932"/>
          </a:xfrm>
          <a:prstGeom prst="rect">
            <a:avLst/>
          </a:prstGeom>
        </p:spPr>
      </p:pic>
      <p:sp>
        <p:nvSpPr>
          <p:cNvPr id="7" name="四角形: 角を丸くする 6"/>
          <p:cNvSpPr/>
          <p:nvPr/>
        </p:nvSpPr>
        <p:spPr>
          <a:xfrm>
            <a:off x="3576918" y="4881282"/>
            <a:ext cx="1667434" cy="15464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85916" y="3668663"/>
            <a:ext cx="5900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分類したいカテゴリー</a:t>
            </a:r>
            <a:r>
              <a:rPr kumimoji="1" lang="en-US" altLang="ja-JP" sz="3200" dirty="0"/>
              <a:t>…</a:t>
            </a:r>
            <a:r>
              <a:rPr kumimoji="1" lang="ja-JP" altLang="en-US" sz="3200" dirty="0"/>
              <a:t>行、列</a:t>
            </a:r>
            <a:endParaRPr kumimoji="1" lang="en-US" altLang="ja-JP" sz="3200" dirty="0"/>
          </a:p>
          <a:p>
            <a:r>
              <a:rPr lang="ja-JP" altLang="en-US" sz="3200" dirty="0"/>
              <a:t>分類したい項目</a:t>
            </a:r>
            <a:r>
              <a:rPr lang="en-US" altLang="ja-JP" sz="3200" dirty="0"/>
              <a:t>…</a:t>
            </a:r>
            <a:r>
              <a:rPr lang="ja-JP" altLang="en-US" sz="3200" dirty="0"/>
              <a:t>値</a:t>
            </a:r>
            <a:endParaRPr kumimoji="1" lang="ja-JP" altLang="en-US" sz="3200" dirty="0"/>
          </a:p>
        </p:txBody>
      </p:sp>
      <p:sp>
        <p:nvSpPr>
          <p:cNvPr id="3" name="円弧 2"/>
          <p:cNvSpPr/>
          <p:nvPr/>
        </p:nvSpPr>
        <p:spPr>
          <a:xfrm rot="18947626" flipH="1">
            <a:off x="3531801" y="4004199"/>
            <a:ext cx="1276957" cy="1483363"/>
          </a:xfrm>
          <a:prstGeom prst="arc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323" y="4358062"/>
            <a:ext cx="332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ドラッグ</a:t>
            </a:r>
            <a:r>
              <a:rPr lang="en-US" altLang="ja-JP" sz="2800" b="1" dirty="0">
                <a:solidFill>
                  <a:srgbClr val="FF0000"/>
                </a:solidFill>
              </a:rPr>
              <a:t>&amp;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ドロップ</a:t>
            </a:r>
          </a:p>
        </p:txBody>
      </p:sp>
    </p:spTree>
    <p:extLst>
      <p:ext uri="{BB962C8B-B14F-4D97-AF65-F5344CB8AC3E}">
        <p14:creationId xmlns:p14="http://schemas.microsoft.com/office/powerpoint/2010/main" val="137499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ピボットテーブル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1215164" y="1729271"/>
            <a:ext cx="326571" cy="3629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10358" r="38035" b="5397"/>
          <a:stretch/>
        </p:blipFill>
        <p:spPr>
          <a:xfrm>
            <a:off x="376969" y="1235332"/>
            <a:ext cx="5290460" cy="5455216"/>
          </a:xfrm>
          <a:prstGeom prst="rect">
            <a:avLst/>
          </a:prstGeom>
        </p:spPr>
      </p:pic>
      <p:sp>
        <p:nvSpPr>
          <p:cNvPr id="12" name="楕円 11"/>
          <p:cNvSpPr/>
          <p:nvPr/>
        </p:nvSpPr>
        <p:spPr>
          <a:xfrm>
            <a:off x="4463457" y="5539790"/>
            <a:ext cx="1151718" cy="2264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1125955" y="2994233"/>
            <a:ext cx="409939" cy="345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56560" y="2458974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デフォルトは合計の値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00082" y="4427034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集計したいデータを設定する</a:t>
            </a:r>
          </a:p>
        </p:txBody>
      </p:sp>
    </p:spTree>
    <p:extLst>
      <p:ext uri="{BB962C8B-B14F-4D97-AF65-F5344CB8AC3E}">
        <p14:creationId xmlns:p14="http://schemas.microsoft.com/office/powerpoint/2010/main" val="165866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ピボットテーブル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45044" y="1825625"/>
            <a:ext cx="5008756" cy="131901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好きなカテゴリーごとに分類してデータの集計ができる。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772" r="41985" b="5882"/>
          <a:stretch/>
        </p:blipFill>
        <p:spPr>
          <a:xfrm>
            <a:off x="421307" y="1520688"/>
            <a:ext cx="5686371" cy="5259072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3802355" y="4812262"/>
            <a:ext cx="1555227" cy="9782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1100474" y="3225710"/>
            <a:ext cx="409939" cy="345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897029" y="5222219"/>
            <a:ext cx="4456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＜注意点＞</a:t>
            </a:r>
            <a:endParaRPr lang="en-US" altLang="ja-JP" sz="2800" dirty="0"/>
          </a:p>
          <a:p>
            <a:r>
              <a:rPr lang="ja-JP" altLang="en-US" sz="2800" dirty="0"/>
              <a:t>列の項目名は空白にしない</a:t>
            </a:r>
          </a:p>
        </p:txBody>
      </p:sp>
    </p:spTree>
    <p:extLst>
      <p:ext uri="{BB962C8B-B14F-4D97-AF65-F5344CB8AC3E}">
        <p14:creationId xmlns:p14="http://schemas.microsoft.com/office/powerpoint/2010/main" val="295711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最低限のセキュリティ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0340" y="1325563"/>
            <a:ext cx="8249010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endParaRPr lang="en-US" altLang="ja-JP" sz="3600" dirty="0"/>
          </a:p>
          <a:p>
            <a:pPr>
              <a:buFont typeface="Wingdings" charset="2"/>
              <a:buChar char="ü"/>
            </a:pPr>
            <a:r>
              <a:rPr lang="en-US" altLang="ja-JP" sz="3600" dirty="0">
                <a:solidFill>
                  <a:srgbClr val="FF0000"/>
                </a:solidFill>
              </a:rPr>
              <a:t> </a:t>
            </a:r>
            <a:r>
              <a:rPr lang="ja-JP" altLang="en-US" sz="3600" b="1" dirty="0"/>
              <a:t>データを扱う媒体にロックをかける</a:t>
            </a:r>
            <a:r>
              <a:rPr lang="en-US" altLang="ja-JP" sz="3600" b="1" dirty="0"/>
              <a:t>.</a:t>
            </a:r>
          </a:p>
          <a:p>
            <a:pPr>
              <a:buFont typeface="Wingdings" charset="2"/>
              <a:buChar char="ü"/>
            </a:pPr>
            <a:endParaRPr lang="en-US" altLang="ja-JP" sz="3600" b="1" dirty="0"/>
          </a:p>
          <a:p>
            <a:pPr>
              <a:buFont typeface="Wingdings" charset="2"/>
              <a:buChar char="ü"/>
            </a:pPr>
            <a:r>
              <a:rPr lang="en-US" altLang="ja-JP" sz="3600" b="1" dirty="0">
                <a:solidFill>
                  <a:srgbClr val="FF0000"/>
                </a:solidFill>
              </a:rPr>
              <a:t> </a:t>
            </a:r>
            <a:r>
              <a:rPr lang="ja-JP" altLang="en-US" sz="3600" b="1" dirty="0"/>
              <a:t>ファイルにパスワードをかける</a:t>
            </a:r>
            <a:r>
              <a:rPr lang="en-US" altLang="ja-JP" sz="3600" b="1" dirty="0"/>
              <a:t>.</a:t>
            </a:r>
          </a:p>
          <a:p>
            <a:pPr>
              <a:buFont typeface="Wingdings" charset="2"/>
              <a:buChar char="ü"/>
            </a:pPr>
            <a:endParaRPr lang="en-US" altLang="ja-JP" sz="3600" b="1" dirty="0"/>
          </a:p>
          <a:p>
            <a:pPr>
              <a:buFont typeface="Wingdings" charset="2"/>
              <a:buChar char="ü"/>
            </a:pPr>
            <a:r>
              <a:rPr lang="en-US" altLang="ja-JP" sz="3600" b="1" dirty="0">
                <a:solidFill>
                  <a:srgbClr val="FF0000"/>
                </a:solidFill>
              </a:rPr>
              <a:t> </a:t>
            </a:r>
            <a:r>
              <a:rPr lang="en-US" altLang="ja-JP" sz="3600" b="1" dirty="0"/>
              <a:t>ID</a:t>
            </a:r>
            <a:r>
              <a:rPr lang="ja-JP" altLang="en-US" sz="3600" b="1" dirty="0"/>
              <a:t>を暗号化する</a:t>
            </a:r>
            <a:r>
              <a:rPr lang="en-US" altLang="ja-JP" sz="3600" b="1" dirty="0"/>
              <a:t>.</a:t>
            </a:r>
            <a:endParaRPr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0061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r="47984" b="8172"/>
          <a:stretch/>
        </p:blipFill>
        <p:spPr>
          <a:xfrm>
            <a:off x="280223" y="926727"/>
            <a:ext cx="5950666" cy="59091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データ入力の基本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27458" y="2420351"/>
            <a:ext cx="5452601" cy="361481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kumimoji="1" lang="en-US" altLang="ja-JP" dirty="0"/>
              <a:t> </a:t>
            </a:r>
            <a:r>
              <a:rPr lang="ja-JP" altLang="en-US" dirty="0"/>
              <a:t>行は横並び、列は縦並び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charset="0"/>
              <a:buChar char="•"/>
            </a:pPr>
            <a:r>
              <a:rPr kumimoji="1" lang="ja-JP" altLang="en-US" dirty="0"/>
              <a:t>１行目に項目を設定</a:t>
            </a:r>
            <a:endParaRPr lang="en-US" altLang="ja-JP" dirty="0"/>
          </a:p>
          <a:p>
            <a:pPr marL="265113" indent="0">
              <a:buNone/>
            </a:pPr>
            <a:r>
              <a:rPr lang="ja-JP" altLang="en-US" dirty="0"/>
              <a:t>２</a:t>
            </a:r>
            <a:r>
              <a:rPr kumimoji="1" lang="ja-JP" altLang="en-US" dirty="0"/>
              <a:t>行目より右に手術日</a:t>
            </a:r>
            <a:r>
              <a:rPr kumimoji="1" lang="en-US" altLang="ja-JP" dirty="0"/>
              <a:t>, </a:t>
            </a:r>
            <a:r>
              <a:rPr kumimoji="1" lang="ja-JP" altLang="en-US" dirty="0"/>
              <a:t>検査値などを</a:t>
            </a:r>
            <a:r>
              <a:rPr kumimoji="1" lang="en-US" altLang="ja-JP" dirty="0"/>
              <a:t>ID</a:t>
            </a:r>
            <a:r>
              <a:rPr kumimoji="1" lang="ja-JP" altLang="en-US" dirty="0"/>
              <a:t>毎に入力</a:t>
            </a:r>
            <a:endParaRPr kumimoji="1" lang="en-US" altLang="ja-JP" dirty="0"/>
          </a:p>
          <a:p>
            <a:pPr>
              <a:buFont typeface="Arial" charset="0"/>
              <a:buChar char="•"/>
            </a:pPr>
            <a:endParaRPr lang="en-US" altLang="ja-JP" dirty="0"/>
          </a:p>
          <a:p>
            <a:pPr>
              <a:buFont typeface="Arial" charset="0"/>
              <a:buChar char="•"/>
            </a:pPr>
            <a:r>
              <a:rPr lang="en-US" altLang="ja-JP" dirty="0"/>
              <a:t> 1</a:t>
            </a:r>
            <a:r>
              <a:rPr lang="ja-JP" altLang="en-US" dirty="0"/>
              <a:t>行に</a:t>
            </a:r>
            <a:r>
              <a:rPr lang="en-US" altLang="ja-JP" dirty="0"/>
              <a:t>1</a:t>
            </a:r>
            <a:r>
              <a:rPr lang="ja-JP" altLang="en-US" dirty="0"/>
              <a:t>患者の情報</a:t>
            </a:r>
            <a:endParaRPr lang="en-US" altLang="ja-JP" dirty="0"/>
          </a:p>
          <a:p>
            <a:pPr>
              <a:buFont typeface="Arial" charset="0"/>
              <a:buChar char="•"/>
            </a:pPr>
            <a:endParaRPr lang="en-US" altLang="ja-JP" dirty="0"/>
          </a:p>
          <a:p>
            <a:pPr>
              <a:buFont typeface="Arial" charset="0"/>
              <a:buChar char="•"/>
            </a:pP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46173" y="1278794"/>
            <a:ext cx="26405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練習用データ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147337" y="2767959"/>
            <a:ext cx="4513007" cy="147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370666" y="2161944"/>
            <a:ext cx="15696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各データ項目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009957" y="2993923"/>
            <a:ext cx="0" cy="34732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322890" y="3687097"/>
            <a:ext cx="461665" cy="1283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別々の患者</a:t>
            </a:r>
          </a:p>
        </p:txBody>
      </p:sp>
    </p:spTree>
    <p:extLst>
      <p:ext uri="{BB962C8B-B14F-4D97-AF65-F5344CB8AC3E}">
        <p14:creationId xmlns:p14="http://schemas.microsoft.com/office/powerpoint/2010/main" val="77680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90735" y="2087613"/>
            <a:ext cx="5073446" cy="435133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ja-JP" altLang="en-US" dirty="0"/>
              <a:t>名義変数</a:t>
            </a:r>
            <a:r>
              <a:rPr lang="en-US" altLang="ja-JP" dirty="0"/>
              <a:t> (</a:t>
            </a:r>
            <a:r>
              <a:rPr lang="ja-JP" altLang="en-US" dirty="0"/>
              <a:t>性別など</a:t>
            </a:r>
            <a:r>
              <a:rPr lang="en-US" altLang="ja-JP" dirty="0"/>
              <a:t>) </a:t>
            </a:r>
          </a:p>
          <a:p>
            <a:pPr marL="265113" indent="0">
              <a:buNone/>
            </a:pPr>
            <a:r>
              <a:rPr lang="en-US" altLang="ja-JP" dirty="0"/>
              <a:t>1,2,3…</a:t>
            </a:r>
            <a:r>
              <a:rPr lang="ja-JP" altLang="en-US" dirty="0"/>
              <a:t>カテゴリー別に数字で表記</a:t>
            </a:r>
            <a:endParaRPr lang="en-US" altLang="ja-JP" dirty="0"/>
          </a:p>
          <a:p>
            <a:pPr>
              <a:buFont typeface="Arial" charset="0"/>
              <a:buChar char="•"/>
            </a:pPr>
            <a:r>
              <a:rPr lang="ja-JP" altLang="en-US" dirty="0"/>
              <a:t>連続変数</a:t>
            </a:r>
            <a:r>
              <a:rPr lang="en-US" altLang="ja-JP" dirty="0"/>
              <a:t> (</a:t>
            </a:r>
            <a:r>
              <a:rPr lang="en-US" altLang="ja-JP" dirty="0" err="1"/>
              <a:t>Hb</a:t>
            </a:r>
            <a:r>
              <a:rPr lang="ja-JP" altLang="en-US" dirty="0"/>
              <a:t>値など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charset="0"/>
              <a:buChar char="•"/>
            </a:pPr>
            <a:r>
              <a:rPr lang="en-US" altLang="ja-JP" dirty="0"/>
              <a:t> </a:t>
            </a:r>
            <a:r>
              <a:rPr lang="ja-JP" altLang="en-US" dirty="0"/>
              <a:t>こまめに上書き保存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47984" b="8172"/>
          <a:stretch/>
        </p:blipFill>
        <p:spPr>
          <a:xfrm>
            <a:off x="280223" y="926727"/>
            <a:ext cx="5950666" cy="59091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46173" y="1278794"/>
            <a:ext cx="26405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練習用データ</a:t>
            </a: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データ入力の基本</a:t>
            </a:r>
          </a:p>
        </p:txBody>
      </p:sp>
    </p:spTree>
    <p:extLst>
      <p:ext uri="{BB962C8B-B14F-4D97-AF65-F5344CB8AC3E}">
        <p14:creationId xmlns:p14="http://schemas.microsoft.com/office/powerpoint/2010/main" val="333929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90735" y="2087613"/>
            <a:ext cx="5073446" cy="435133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ja-JP" altLang="en-US" dirty="0"/>
              <a:t>名義変数</a:t>
            </a:r>
            <a:r>
              <a:rPr lang="en-US" altLang="ja-JP" dirty="0"/>
              <a:t> (</a:t>
            </a:r>
            <a:r>
              <a:rPr lang="ja-JP" altLang="en-US" dirty="0"/>
              <a:t>性別など</a:t>
            </a:r>
            <a:r>
              <a:rPr lang="en-US" altLang="ja-JP" dirty="0"/>
              <a:t>) </a:t>
            </a:r>
          </a:p>
          <a:p>
            <a:pPr marL="265113" indent="0">
              <a:buNone/>
            </a:pPr>
            <a:r>
              <a:rPr lang="en-US" altLang="ja-JP" dirty="0"/>
              <a:t>1,2,3…</a:t>
            </a:r>
            <a:r>
              <a:rPr lang="ja-JP" altLang="en-US" dirty="0"/>
              <a:t>カテゴリー別に数字で表記</a:t>
            </a:r>
            <a:endParaRPr lang="en-US" altLang="ja-JP" dirty="0"/>
          </a:p>
          <a:p>
            <a:pPr>
              <a:buFont typeface="Arial" charset="0"/>
              <a:buChar char="•"/>
            </a:pPr>
            <a:r>
              <a:rPr lang="ja-JP" altLang="en-US" dirty="0"/>
              <a:t>連続変数</a:t>
            </a:r>
            <a:r>
              <a:rPr lang="en-US" altLang="ja-JP" dirty="0"/>
              <a:t> (</a:t>
            </a:r>
            <a:r>
              <a:rPr lang="en-US" altLang="ja-JP" dirty="0" err="1"/>
              <a:t>Hb</a:t>
            </a:r>
            <a:r>
              <a:rPr lang="ja-JP" altLang="en-US" dirty="0"/>
              <a:t>値など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charset="0"/>
              <a:buChar char="•"/>
            </a:pPr>
            <a:r>
              <a:rPr lang="en-US" altLang="ja-JP" dirty="0"/>
              <a:t> </a:t>
            </a:r>
            <a:r>
              <a:rPr lang="ja-JP" altLang="en-US" dirty="0"/>
              <a:t>こまめに上書き保存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47984" b="8172"/>
          <a:stretch/>
        </p:blipFill>
        <p:spPr>
          <a:xfrm>
            <a:off x="280223" y="926727"/>
            <a:ext cx="5950666" cy="59091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46173" y="1278794"/>
            <a:ext cx="26405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練習用データ</a:t>
            </a:r>
          </a:p>
        </p:txBody>
      </p:sp>
      <p:sp>
        <p:nvSpPr>
          <p:cNvPr id="10" name="四角形: 角を丸くする 9"/>
          <p:cNvSpPr/>
          <p:nvPr/>
        </p:nvSpPr>
        <p:spPr>
          <a:xfrm>
            <a:off x="1845452" y="2580968"/>
            <a:ext cx="928613" cy="41295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/>
          <p:cNvSpPr/>
          <p:nvPr/>
        </p:nvSpPr>
        <p:spPr>
          <a:xfrm>
            <a:off x="3559799" y="2580968"/>
            <a:ext cx="928613" cy="41295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49265" y="3755451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/>
              <a:t>名義変数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63612" y="3755451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/>
              <a:t>名義変数</a:t>
            </a:r>
          </a:p>
        </p:txBody>
      </p:sp>
    </p:spTree>
    <p:extLst>
      <p:ext uri="{BB962C8B-B14F-4D97-AF65-F5344CB8AC3E}">
        <p14:creationId xmlns:p14="http://schemas.microsoft.com/office/powerpoint/2010/main" val="193317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r="46786" b="6666"/>
          <a:stretch/>
        </p:blipFill>
        <p:spPr>
          <a:xfrm>
            <a:off x="388990" y="938665"/>
            <a:ext cx="5999871" cy="59193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操作に便利な機能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05600" y="3744685"/>
            <a:ext cx="5203371" cy="2389415"/>
          </a:xfrm>
        </p:spPr>
        <p:txBody>
          <a:bodyPr/>
          <a:lstStyle/>
          <a:p>
            <a:r>
              <a:rPr kumimoji="1" lang="en-US" altLang="ja-JP" dirty="0"/>
              <a:t> </a:t>
            </a:r>
            <a:r>
              <a:rPr kumimoji="1" lang="ja-JP" altLang="en-US" dirty="0"/>
              <a:t>ウィンドウの固定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スクロールしても、項目ラベルが残るので、見やすい</a:t>
            </a:r>
            <a:endParaRPr lang="en-US" altLang="ja-JP" dirty="0"/>
          </a:p>
        </p:txBody>
      </p:sp>
      <p:sp>
        <p:nvSpPr>
          <p:cNvPr id="6" name="楕円 5"/>
          <p:cNvSpPr/>
          <p:nvPr/>
        </p:nvSpPr>
        <p:spPr>
          <a:xfrm>
            <a:off x="5191433" y="1325564"/>
            <a:ext cx="486697" cy="678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501076" y="1382766"/>
            <a:ext cx="170966" cy="3653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32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操作に便利な機能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0471" y="3950281"/>
            <a:ext cx="3830279" cy="1526494"/>
          </a:xfrm>
        </p:spPr>
        <p:txBody>
          <a:bodyPr/>
          <a:lstStyle/>
          <a:p>
            <a:r>
              <a:rPr kumimoji="1" lang="en-US" altLang="ja-JP" dirty="0"/>
              <a:t> </a:t>
            </a:r>
            <a:r>
              <a:rPr kumimoji="1" lang="ja-JP" altLang="en-US" dirty="0"/>
              <a:t>フィルター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データの抽出に便利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39153" b="6666"/>
          <a:stretch/>
        </p:blipFill>
        <p:spPr>
          <a:xfrm>
            <a:off x="162232" y="1042562"/>
            <a:ext cx="6740013" cy="5815438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4660491" y="1430594"/>
            <a:ext cx="486697" cy="678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483437" y="1430594"/>
            <a:ext cx="170966" cy="3653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5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操作に便利な機能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49727" y="3222171"/>
            <a:ext cx="4184329" cy="2911930"/>
          </a:xfrm>
        </p:spPr>
        <p:txBody>
          <a:bodyPr/>
          <a:lstStyle/>
          <a:p>
            <a:r>
              <a:rPr kumimoji="1" lang="en-US" altLang="ja-JP" dirty="0"/>
              <a:t> </a:t>
            </a:r>
            <a:r>
              <a:rPr kumimoji="1" lang="ja-JP" altLang="en-US" dirty="0"/>
              <a:t>並び替え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データの抽出に便利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横の関係がバラバラに　ならないように注意！！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47143" b="5397"/>
          <a:stretch/>
        </p:blipFill>
        <p:spPr>
          <a:xfrm>
            <a:off x="605069" y="1045028"/>
            <a:ext cx="5773959" cy="5812972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4660491" y="1430594"/>
            <a:ext cx="486697" cy="678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853551" y="1430594"/>
            <a:ext cx="170966" cy="3653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1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ピボットテーブル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17229" y="2433864"/>
            <a:ext cx="4800599" cy="4351338"/>
          </a:xfrm>
        </p:spPr>
        <p:txBody>
          <a:bodyPr/>
          <a:lstStyle/>
          <a:p>
            <a:r>
              <a:rPr kumimoji="1" lang="ja-JP" altLang="en-US" dirty="0"/>
              <a:t>大量のデータの集計や分析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40179" b="15873"/>
          <a:stretch/>
        </p:blipFill>
        <p:spPr>
          <a:xfrm>
            <a:off x="195942" y="1386049"/>
            <a:ext cx="6825344" cy="5399153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108858" y="1777772"/>
            <a:ext cx="457201" cy="7259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1262744" y="1823925"/>
            <a:ext cx="326571" cy="3629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/>
          <p:cNvSpPr/>
          <p:nvPr/>
        </p:nvSpPr>
        <p:spPr>
          <a:xfrm>
            <a:off x="3722916" y="3722914"/>
            <a:ext cx="3505200" cy="27649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7151913" y="5094514"/>
            <a:ext cx="620484" cy="10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772397" y="4813012"/>
            <a:ext cx="385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データの範囲を選択</a:t>
            </a:r>
          </a:p>
        </p:txBody>
      </p:sp>
    </p:spTree>
    <p:extLst>
      <p:ext uri="{BB962C8B-B14F-4D97-AF65-F5344CB8AC3E}">
        <p14:creationId xmlns:p14="http://schemas.microsoft.com/office/powerpoint/2010/main" val="3264067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6317</TotalTime>
  <Words>393</Words>
  <Application>Microsoft Office PowerPoint</Application>
  <PresentationFormat>ワイド画面</PresentationFormat>
  <Paragraphs>74</Paragraphs>
  <Slides>12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游ゴシック</vt:lpstr>
      <vt:lpstr>游ゴシック Light</vt:lpstr>
      <vt:lpstr>Arial</vt:lpstr>
      <vt:lpstr>Wingdings</vt:lpstr>
      <vt:lpstr>Office テーマ</vt:lpstr>
      <vt:lpstr>データベースの作り方</vt:lpstr>
      <vt:lpstr>最低限のセキュリティ</vt:lpstr>
      <vt:lpstr>データ入力の基本</vt:lpstr>
      <vt:lpstr>データ入力の基本</vt:lpstr>
      <vt:lpstr>PowerPoint プレゼンテーション</vt:lpstr>
      <vt:lpstr>操作に便利な機能</vt:lpstr>
      <vt:lpstr>操作に便利な機能</vt:lpstr>
      <vt:lpstr>操作に便利な機能</vt:lpstr>
      <vt:lpstr>ピボットテーブル</vt:lpstr>
      <vt:lpstr>ピボットテーブル</vt:lpstr>
      <vt:lpstr>ピボットテーブル</vt:lpstr>
      <vt:lpstr>ピボットテーブル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古島夏奈</dc:creator>
  <cp:lastModifiedBy>古島夏奈</cp:lastModifiedBy>
  <cp:revision>43</cp:revision>
  <dcterms:created xsi:type="dcterms:W3CDTF">2017-11-21T08:14:18Z</dcterms:created>
  <dcterms:modified xsi:type="dcterms:W3CDTF">2017-12-13T01:10:16Z</dcterms:modified>
</cp:coreProperties>
</file>