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48E12-0DD0-4892-8A86-472DB2B48815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A905B-CC22-4517-AE36-D5AEFEF34C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27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059C-D378-4824-8DDA-4A84292F7D2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44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名義変数</a:t>
            </a:r>
            <a:endParaRPr lang="en-US" altLang="ja-JP" dirty="0"/>
          </a:p>
          <a:p>
            <a:r>
              <a:rPr lang="ja-JP" altLang="en-US" dirty="0"/>
              <a:t>他と区別し分類するための名称のようなもの、カテゴリー</a:t>
            </a:r>
          </a:p>
          <a:p>
            <a:r>
              <a:rPr lang="ja-JP" altLang="en-US" dirty="0"/>
              <a:t>例：男女、血液型、郵便番号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連続変数</a:t>
            </a:r>
            <a:endParaRPr kumimoji="1" lang="en-US" altLang="ja-JP" dirty="0"/>
          </a:p>
          <a:p>
            <a:r>
              <a:rPr kumimoji="1" lang="ja-JP" altLang="en-US" dirty="0"/>
              <a:t>数字で表されるもの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059C-D378-4824-8DDA-4A84292F7D2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11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名義変数</a:t>
            </a:r>
            <a:endParaRPr lang="en-US" altLang="ja-JP" dirty="0"/>
          </a:p>
          <a:p>
            <a:r>
              <a:rPr lang="ja-JP" altLang="en-US" dirty="0"/>
              <a:t>他と区別し分類するための名称のようなもの、カテゴリー</a:t>
            </a:r>
          </a:p>
          <a:p>
            <a:r>
              <a:rPr lang="ja-JP" altLang="en-US" dirty="0"/>
              <a:t>例：男女、血液型、郵便番号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連続変数</a:t>
            </a:r>
            <a:endParaRPr kumimoji="1" lang="en-US" altLang="ja-JP" dirty="0"/>
          </a:p>
          <a:p>
            <a:r>
              <a:rPr kumimoji="1" lang="ja-JP" altLang="en-US" dirty="0"/>
              <a:t>数字で表されるもの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059C-D378-4824-8DDA-4A84292F7D2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37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必ず、</a:t>
            </a:r>
            <a:r>
              <a:rPr kumimoji="1" lang="en-US" altLang="ja-JP" dirty="0"/>
              <a:t>outcome</a:t>
            </a:r>
            <a:r>
              <a:rPr kumimoji="1" lang="ja-JP" altLang="en-US" dirty="0"/>
              <a:t>になる変数が</a:t>
            </a:r>
            <a:r>
              <a:rPr kumimoji="1" lang="ja-JP" altLang="en-US" dirty="0" err="1"/>
              <a:t>ｙ</a:t>
            </a:r>
            <a:r>
              <a:rPr kumimoji="1" lang="ja-JP" altLang="en-US" dirty="0"/>
              <a:t>軸になるようにする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059C-D378-4824-8DDA-4A84292F7D2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5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相関係数</a:t>
            </a:r>
            <a:r>
              <a:rPr kumimoji="1" lang="en-US" altLang="ja-JP" dirty="0"/>
              <a:t>r…</a:t>
            </a:r>
            <a:r>
              <a:rPr kumimoji="1" lang="ja-JP" altLang="en-US" dirty="0"/>
              <a:t>単にある値通しがどれだけ挿管しているか</a:t>
            </a:r>
            <a:endParaRPr kumimoji="1" lang="en-US" altLang="ja-JP" dirty="0"/>
          </a:p>
          <a:p>
            <a:r>
              <a:rPr kumimoji="1" lang="ja-JP" altLang="en-US" dirty="0"/>
              <a:t>回帰分析（決定係数）</a:t>
            </a:r>
            <a:r>
              <a:rPr kumimoji="1" lang="en-US" altLang="ja-JP" dirty="0"/>
              <a:t>r2…</a:t>
            </a:r>
            <a:r>
              <a:rPr kumimoji="1" lang="ja-JP" altLang="en-US"/>
              <a:t>ある値から、結果となる値がどれくらいになるか推測する際に使うもの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059C-D378-4824-8DDA-4A84292F7D2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78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直線的な相関関係の強さを表す指標の一つ</a:t>
            </a:r>
            <a:endParaRPr lang="en-US" altLang="ja-JP" dirty="0"/>
          </a:p>
          <a:p>
            <a:r>
              <a:rPr lang="en-US" altLang="ja-JP" dirty="0"/>
              <a:t>r</a:t>
            </a:r>
            <a:r>
              <a:rPr lang="ja-JP" altLang="en-US" dirty="0"/>
              <a:t>は</a:t>
            </a:r>
            <a:r>
              <a:rPr lang="en-US" altLang="ja-JP" dirty="0"/>
              <a:t>-1</a:t>
            </a:r>
            <a:r>
              <a:rPr lang="ja-JP" altLang="en-US" dirty="0"/>
              <a:t>から</a:t>
            </a:r>
            <a:r>
              <a:rPr lang="en-US" altLang="ja-JP" dirty="0"/>
              <a:t>1</a:t>
            </a:r>
            <a:r>
              <a:rPr lang="ja-JP" altLang="en-US" dirty="0" err="1"/>
              <a:t>までの</a:t>
            </a:r>
            <a:r>
              <a:rPr lang="ja-JP" altLang="en-US" dirty="0"/>
              <a:t>いずれかの値をとる</a:t>
            </a:r>
          </a:p>
          <a:p>
            <a:r>
              <a:rPr lang="en-US" altLang="ja-JP" dirty="0"/>
              <a:t>|r|</a:t>
            </a:r>
            <a:r>
              <a:rPr lang="ja-JP" altLang="en-US" dirty="0"/>
              <a:t>が</a:t>
            </a:r>
            <a:r>
              <a:rPr lang="en-US" altLang="ja-JP" dirty="0"/>
              <a:t>1</a:t>
            </a:r>
            <a:r>
              <a:rPr lang="ja-JP" altLang="en-US" dirty="0"/>
              <a:t>に近いほど相関が強く、</a:t>
            </a:r>
            <a:r>
              <a:rPr lang="en-US" altLang="ja-JP" dirty="0"/>
              <a:t>0</a:t>
            </a:r>
            <a:r>
              <a:rPr lang="ja-JP" altLang="en-US" dirty="0"/>
              <a:t>に近いほど相関が弱い</a:t>
            </a:r>
          </a:p>
          <a:p>
            <a:r>
              <a:rPr lang="en-US" altLang="ja-JP" dirty="0"/>
              <a:t>|r|</a:t>
            </a:r>
            <a:r>
              <a:rPr lang="ja-JP" altLang="en-US" dirty="0"/>
              <a:t>が</a:t>
            </a:r>
            <a:r>
              <a:rPr lang="en-US" altLang="ja-JP" dirty="0"/>
              <a:t>0</a:t>
            </a:r>
            <a:r>
              <a:rPr lang="ja-JP" altLang="en-US" dirty="0"/>
              <a:t>に近くても、何らかの関係がある場合がある</a:t>
            </a:r>
          </a:p>
          <a:p>
            <a:r>
              <a:rPr lang="ja-JP" altLang="en-US" dirty="0"/>
              <a:t>相関係数は</a:t>
            </a:r>
            <a:r>
              <a:rPr lang="en-US" altLang="ja-JP" dirty="0"/>
              <a:t>2</a:t>
            </a:r>
            <a:r>
              <a:rPr lang="ja-JP" altLang="en-US" dirty="0" err="1"/>
              <a:t>つの</a:t>
            </a:r>
            <a:r>
              <a:rPr lang="ja-JP" altLang="en-US" dirty="0"/>
              <a:t>変数の</a:t>
            </a:r>
            <a:r>
              <a:rPr lang="ja-JP" altLang="en-US" b="1" dirty="0"/>
              <a:t>直線的な</a:t>
            </a:r>
            <a:r>
              <a:rPr lang="ja-JP" altLang="en-US" dirty="0"/>
              <a:t>相関関係の強弱を表すものであり、線形ではない相関関係の強弱は正しく表すことができません。したがって、相関係数</a:t>
            </a:r>
            <a:r>
              <a:rPr lang="en-US" altLang="ja-JP" dirty="0"/>
              <a:t>r</a:t>
            </a:r>
            <a:r>
              <a:rPr lang="ja-JP" altLang="en-US" dirty="0"/>
              <a:t>が</a:t>
            </a:r>
            <a:r>
              <a:rPr lang="en-US" altLang="ja-JP" dirty="0"/>
              <a:t>0</a:t>
            </a:r>
            <a:r>
              <a:rPr lang="ja-JP" altLang="en-US" dirty="0"/>
              <a:t>に近い場合でも、いきなり「相関なし</a:t>
            </a:r>
            <a:r>
              <a:rPr lang="en-US" altLang="ja-JP" dirty="0"/>
              <a:t>/</a:t>
            </a:r>
            <a:r>
              <a:rPr lang="ja-JP" altLang="en-US" dirty="0"/>
              <a:t>相関が弱い」と判断せずにまずはプロットしたグラフを確認してみてください。</a:t>
            </a:r>
            <a:r>
              <a:rPr lang="en-US" altLang="ja-JP" dirty="0"/>
              <a:t>x</a:t>
            </a:r>
            <a:r>
              <a:rPr lang="ja-JP" altLang="en-US" dirty="0"/>
              <a:t>と</a:t>
            </a:r>
            <a:r>
              <a:rPr lang="en-US" altLang="ja-JP" dirty="0"/>
              <a:t>y</a:t>
            </a:r>
            <a:r>
              <a:rPr lang="ja-JP" altLang="en-US" dirty="0"/>
              <a:t>の間に何らかの関係がある場合に目視で捉えることができます。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059C-D378-4824-8DDA-4A84292F7D2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626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059C-D378-4824-8DDA-4A84292F7D2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71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C34C-FA4D-40D9-95CD-2C15A036F023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A0BD-0BF0-42D8-9952-CF0F086BB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21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C34C-FA4D-40D9-95CD-2C15A036F023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A0BD-0BF0-42D8-9952-CF0F086BB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47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C34C-FA4D-40D9-95CD-2C15A036F023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A0BD-0BF0-42D8-9952-CF0F086BB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C34C-FA4D-40D9-95CD-2C15A036F023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A0BD-0BF0-42D8-9952-CF0F086BB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53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C34C-FA4D-40D9-95CD-2C15A036F023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A0BD-0BF0-42D8-9952-CF0F086BB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0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C34C-FA4D-40D9-95CD-2C15A036F023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A0BD-0BF0-42D8-9952-CF0F086BB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37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C34C-FA4D-40D9-95CD-2C15A036F023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A0BD-0BF0-42D8-9952-CF0F086BB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80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C34C-FA4D-40D9-95CD-2C15A036F023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A0BD-0BF0-42D8-9952-CF0F086BB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7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C34C-FA4D-40D9-95CD-2C15A036F023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A0BD-0BF0-42D8-9952-CF0F086BB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60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C34C-FA4D-40D9-95CD-2C15A036F023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A0BD-0BF0-42D8-9952-CF0F086BB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06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C34C-FA4D-40D9-95CD-2C15A036F023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A0BD-0BF0-42D8-9952-CF0F086BB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73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4C34C-FA4D-40D9-95CD-2C15A036F023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A0BD-0BF0-42D8-9952-CF0F086BB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38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EZR</a:t>
            </a:r>
            <a:r>
              <a:rPr lang="ja-JP" altLang="en-US" dirty="0"/>
              <a:t>を使おう（相関）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2017.12.4</a:t>
            </a:r>
            <a:r>
              <a:rPr lang="ja-JP" altLang="en-US"/>
              <a:t>　リサーチカンファレンス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94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0368" b="38092"/>
          <a:stretch/>
        </p:blipFill>
        <p:spPr>
          <a:xfrm>
            <a:off x="369710" y="365125"/>
            <a:ext cx="7228519" cy="635140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283029" y="6357257"/>
            <a:ext cx="509451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81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12752" y="4478791"/>
            <a:ext cx="813075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体重が</a:t>
            </a:r>
            <a:r>
              <a:rPr kumimoji="1" lang="en-US" altLang="ja-JP" sz="4400" dirty="0"/>
              <a:t>1kg</a:t>
            </a:r>
            <a:r>
              <a:rPr kumimoji="1" lang="ja-JP" altLang="en-US" sz="4400" dirty="0"/>
              <a:t>増加するごとに、</a:t>
            </a:r>
            <a:endParaRPr kumimoji="1" lang="en-US" altLang="ja-JP" sz="4400" dirty="0"/>
          </a:p>
          <a:p>
            <a:r>
              <a:rPr kumimoji="1" lang="ja-JP" altLang="en-US" sz="4400" dirty="0"/>
              <a:t>血漿量が平均</a:t>
            </a:r>
            <a:r>
              <a:rPr kumimoji="1" lang="en-US" altLang="ja-JP" sz="4400" dirty="0"/>
              <a:t>0.044L</a:t>
            </a:r>
            <a:r>
              <a:rPr kumimoji="1" lang="ja-JP" altLang="en-US" sz="4400" dirty="0"/>
              <a:t>増加する。</a:t>
            </a:r>
            <a:endParaRPr kumimoji="1" lang="en-US" altLang="ja-JP" sz="4400" dirty="0"/>
          </a:p>
          <a:p>
            <a:r>
              <a:rPr lang="en-US" altLang="ja-JP" sz="4400" dirty="0"/>
              <a:t>(p=0.029)</a:t>
            </a:r>
            <a:endParaRPr kumimoji="1" lang="ja-JP" altLang="en-US" sz="4400" dirty="0"/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 rotWithShape="1">
          <a:blip r:embed="rId2"/>
          <a:srcRect t="52252" r="71350" b="39204"/>
          <a:stretch/>
        </p:blipFill>
        <p:spPr>
          <a:xfrm>
            <a:off x="603955" y="1825625"/>
            <a:ext cx="10984090" cy="1842534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783775" y="3200400"/>
            <a:ext cx="99277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楕円 6"/>
          <p:cNvSpPr/>
          <p:nvPr/>
        </p:nvSpPr>
        <p:spPr>
          <a:xfrm>
            <a:off x="8795657" y="2624015"/>
            <a:ext cx="2133600" cy="5904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24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88629" y="5542459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相関係数の計算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0" y="0"/>
            <a:ext cx="11036010" cy="5464628"/>
            <a:chOff x="0" y="0"/>
            <a:chExt cx="11036010" cy="546462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/>
            <a:srcRect r="52143" b="57460"/>
            <a:stretch/>
          </p:blipFill>
          <p:spPr>
            <a:xfrm>
              <a:off x="0" y="0"/>
              <a:ext cx="10929257" cy="5464628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9013373" y="21771"/>
              <a:ext cx="2022637" cy="93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楕円 8"/>
          <p:cNvSpPr/>
          <p:nvPr/>
        </p:nvSpPr>
        <p:spPr>
          <a:xfrm>
            <a:off x="2957651" y="914400"/>
            <a:ext cx="1508760" cy="4572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5031952" y="4708885"/>
            <a:ext cx="3913336" cy="4572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2979422" y="1284517"/>
            <a:ext cx="395149" cy="4540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7837713" y="4292058"/>
            <a:ext cx="348343" cy="5038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363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88629" y="5542459"/>
            <a:ext cx="4373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/>
              <a:t>Peason</a:t>
            </a:r>
            <a:r>
              <a:rPr kumimoji="1" lang="ja-JP" altLang="en-US" sz="4400" dirty="0"/>
              <a:t>相関係数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60714" b="55556"/>
          <a:stretch/>
        </p:blipFill>
        <p:spPr>
          <a:xfrm>
            <a:off x="500742" y="485550"/>
            <a:ext cx="7946571" cy="50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5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88629" y="5542459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相関係数の計算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315" y="204151"/>
            <a:ext cx="5203371" cy="52033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r="60536" b="37460"/>
          <a:stretch/>
        </p:blipFill>
        <p:spPr>
          <a:xfrm>
            <a:off x="54427" y="204151"/>
            <a:ext cx="6542316" cy="5831838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108854" y="5940693"/>
            <a:ext cx="411480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7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51976" r="73932" b="35949"/>
          <a:stretch/>
        </p:blipFill>
        <p:spPr>
          <a:xfrm>
            <a:off x="290400" y="2831691"/>
            <a:ext cx="9556266" cy="2489866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 flipV="1">
            <a:off x="454983" y="4748981"/>
            <a:ext cx="8969236" cy="118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988629" y="5542459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相関係数の計算</a:t>
            </a:r>
          </a:p>
        </p:txBody>
      </p:sp>
    </p:spTree>
    <p:extLst>
      <p:ext uri="{BB962C8B-B14F-4D97-AF65-F5344CB8AC3E}">
        <p14:creationId xmlns:p14="http://schemas.microsoft.com/office/powerpoint/2010/main" val="790940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503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8192" t="8410" r="38385" b="4410"/>
          <a:stretch/>
        </p:blipFill>
        <p:spPr>
          <a:xfrm>
            <a:off x="1941341" y="365125"/>
            <a:ext cx="2855742" cy="59787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86140" y="914400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R</a:t>
            </a:r>
            <a:r>
              <a:rPr kumimoji="1" lang="ja-JP" altLang="en-US" sz="2800" dirty="0"/>
              <a:t>＝</a:t>
            </a:r>
            <a:r>
              <a:rPr kumimoji="1" lang="en-US" altLang="ja-JP" sz="2800" dirty="0"/>
              <a:t>-0.88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88316" y="3169844"/>
            <a:ext cx="1631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R</a:t>
            </a:r>
            <a:r>
              <a:rPr kumimoji="1" lang="ja-JP" altLang="en-US" sz="2800" dirty="0"/>
              <a:t>＝</a:t>
            </a:r>
            <a:r>
              <a:rPr kumimoji="1" lang="en-US" altLang="ja-JP" sz="2800" dirty="0"/>
              <a:t>0.55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88316" y="5325215"/>
            <a:ext cx="1631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R</a:t>
            </a:r>
            <a:r>
              <a:rPr kumimoji="1" lang="ja-JP" altLang="en-US" sz="2800" dirty="0"/>
              <a:t>＝</a:t>
            </a:r>
            <a:r>
              <a:rPr kumimoji="1" lang="en-US" altLang="ja-JP" sz="2800" dirty="0"/>
              <a:t>-0.33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7393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データのインポート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t="-1" r="60536" b="53821"/>
          <a:stretch/>
        </p:blipFill>
        <p:spPr>
          <a:xfrm>
            <a:off x="3192675" y="1587629"/>
            <a:ext cx="7333912" cy="4827329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3148431" y="1892242"/>
            <a:ext cx="609599" cy="3387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矢印コネクタ 6"/>
          <p:cNvCxnSpPr>
            <a:endCxn id="5" idx="2"/>
          </p:cNvCxnSpPr>
          <p:nvPr/>
        </p:nvCxnSpPr>
        <p:spPr>
          <a:xfrm flipV="1">
            <a:off x="2492477" y="2061595"/>
            <a:ext cx="655954" cy="2096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794850" y="20615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9" name="楕円 8"/>
          <p:cNvSpPr/>
          <p:nvPr/>
        </p:nvSpPr>
        <p:spPr>
          <a:xfrm>
            <a:off x="3000947" y="2566494"/>
            <a:ext cx="1980496" cy="4059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2420021" y="2795792"/>
            <a:ext cx="655954" cy="2096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722394" y="279579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2" name="楕円 11"/>
          <p:cNvSpPr/>
          <p:nvPr/>
        </p:nvSpPr>
        <p:spPr>
          <a:xfrm>
            <a:off x="5961750" y="3437801"/>
            <a:ext cx="1980496" cy="4059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7172405" y="3843772"/>
            <a:ext cx="232098" cy="5011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324561" y="427998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365498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表の表示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168" y="5935837"/>
            <a:ext cx="118641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/>
              <a:t>インポートしたデータが正しいかどうか</a:t>
            </a:r>
            <a:r>
              <a:rPr lang="en-US" altLang="ja-JP" sz="4400" dirty="0"/>
              <a:t>check</a:t>
            </a:r>
            <a:endParaRPr kumimoji="1" lang="ja-JP" altLang="en-US" sz="4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r="62857" b="75347"/>
          <a:stretch/>
        </p:blipFill>
        <p:spPr>
          <a:xfrm>
            <a:off x="457199" y="2010158"/>
            <a:ext cx="9971713" cy="3722914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2351313" y="3213833"/>
            <a:ext cx="3091742" cy="1798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/>
          <p:nvPr/>
        </p:nvSpPr>
        <p:spPr>
          <a:xfrm>
            <a:off x="174171" y="2055043"/>
            <a:ext cx="2242457" cy="2677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5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相関はどんな時に使う？？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96000" y="3758366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/>
              <a:t>両</a:t>
            </a:r>
            <a:r>
              <a:rPr kumimoji="1" lang="ja-JP" altLang="en-US" sz="4400" dirty="0"/>
              <a:t>変数が連続変数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r="92539" b="83468"/>
          <a:stretch/>
        </p:blipFill>
        <p:spPr>
          <a:xfrm>
            <a:off x="1001484" y="1497309"/>
            <a:ext cx="4245429" cy="52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7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散布図を作成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16688" y="567739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散布図を選択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62678" b="56190"/>
          <a:stretch/>
        </p:blipFill>
        <p:spPr>
          <a:xfrm>
            <a:off x="0" y="1282700"/>
            <a:ext cx="7616688" cy="5029200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3156859" y="4767943"/>
            <a:ext cx="1524000" cy="370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4332517" y="4561114"/>
            <a:ext cx="696684" cy="391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/>
          <p:cNvSpPr/>
          <p:nvPr/>
        </p:nvSpPr>
        <p:spPr>
          <a:xfrm>
            <a:off x="2960916" y="1618796"/>
            <a:ext cx="1524000" cy="370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2982687" y="1879034"/>
            <a:ext cx="413658" cy="4024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67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79771" y="5072742"/>
            <a:ext cx="47804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X=</a:t>
            </a:r>
            <a:r>
              <a:rPr kumimoji="1" lang="ja-JP" altLang="en-US" sz="4400" dirty="0"/>
              <a:t>説明変数</a:t>
            </a:r>
            <a:r>
              <a:rPr kumimoji="1" lang="en-US" altLang="ja-JP" sz="4400" dirty="0"/>
              <a:t>(</a:t>
            </a:r>
            <a:r>
              <a:rPr kumimoji="1" lang="ja-JP" altLang="en-US" sz="4400" dirty="0"/>
              <a:t>因子</a:t>
            </a:r>
            <a:r>
              <a:rPr kumimoji="1" lang="en-US" altLang="ja-JP" sz="4400" dirty="0"/>
              <a:t>)</a:t>
            </a:r>
          </a:p>
          <a:p>
            <a:r>
              <a:rPr lang="en-US" altLang="ja-JP" sz="4400" dirty="0"/>
              <a:t>Y=</a:t>
            </a:r>
            <a:r>
              <a:rPr lang="ja-JP" altLang="en-US" sz="4400" dirty="0"/>
              <a:t>目的変数</a:t>
            </a:r>
            <a:r>
              <a:rPr lang="en-US" altLang="ja-JP" sz="4400" dirty="0"/>
              <a:t>(</a:t>
            </a:r>
            <a:r>
              <a:rPr lang="ja-JP" altLang="en-US" sz="4400" dirty="0"/>
              <a:t>結果</a:t>
            </a:r>
            <a:r>
              <a:rPr lang="en-US" altLang="ja-JP" sz="4400" dirty="0"/>
              <a:t>)</a:t>
            </a:r>
            <a:endParaRPr kumimoji="1" lang="ja-JP" altLang="en-US" sz="4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r="61250" b="29841"/>
          <a:stretch/>
        </p:blipFill>
        <p:spPr>
          <a:xfrm>
            <a:off x="0" y="0"/>
            <a:ext cx="6573324" cy="6694492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97971" y="1284516"/>
            <a:ext cx="642258" cy="3408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1595585" y="1159896"/>
            <a:ext cx="642258" cy="3211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545111" y="1546338"/>
            <a:ext cx="348342" cy="4279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2031012" y="1395639"/>
            <a:ext cx="293913" cy="3779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971796" y="1690688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X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77812" y="1546338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Y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9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12310" y="3795372"/>
            <a:ext cx="5619136" cy="1118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/>
              <a:t>残差</a:t>
            </a:r>
            <a:r>
              <a:rPr kumimoji="1" lang="ja-JP" altLang="en-US" sz="4000" dirty="0"/>
              <a:t>の</a:t>
            </a:r>
            <a:r>
              <a:rPr kumimoji="1" lang="en-US" altLang="ja-JP" sz="4000" dirty="0"/>
              <a:t>2</a:t>
            </a:r>
            <a:r>
              <a:rPr kumimoji="1" lang="ja-JP" altLang="en-US" sz="4000" dirty="0"/>
              <a:t>乗の総和が最小になるような直線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56250" r="1428" b="19293"/>
          <a:stretch/>
        </p:blipFill>
        <p:spPr>
          <a:xfrm>
            <a:off x="870857" y="1027906"/>
            <a:ext cx="5225143" cy="5534932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4818510" y="2024743"/>
            <a:ext cx="18961" cy="129364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01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r="52097" b="56344"/>
          <a:stretch/>
        </p:blipFill>
        <p:spPr>
          <a:xfrm>
            <a:off x="270388" y="1695869"/>
            <a:ext cx="8254180" cy="423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12106" y="5542459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線形回帰</a:t>
            </a:r>
          </a:p>
        </p:txBody>
      </p:sp>
      <p:sp>
        <p:nvSpPr>
          <p:cNvPr id="6" name="楕円 5"/>
          <p:cNvSpPr/>
          <p:nvPr/>
        </p:nvSpPr>
        <p:spPr>
          <a:xfrm>
            <a:off x="2462981" y="2419473"/>
            <a:ext cx="1297858" cy="3082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>
            <a:off x="4143003" y="5454043"/>
            <a:ext cx="1900194" cy="339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2245820" y="1969269"/>
            <a:ext cx="975100" cy="3082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3094360" y="1874055"/>
            <a:ext cx="403792" cy="2198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2570080" y="2673813"/>
            <a:ext cx="326579" cy="3273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5211087" y="5108297"/>
            <a:ext cx="260565" cy="4233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12106" y="5542459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線形回帰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-1" r="60564" b="49134"/>
          <a:stretch/>
        </p:blipFill>
        <p:spPr>
          <a:xfrm>
            <a:off x="288819" y="1690688"/>
            <a:ext cx="6936406" cy="5032642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349253" y="3345926"/>
            <a:ext cx="886455" cy="2975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2874592" y="3538370"/>
            <a:ext cx="805868" cy="2705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39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397</Words>
  <Application>Microsoft Office PowerPoint</Application>
  <PresentationFormat>ワイド画面</PresentationFormat>
  <Paragraphs>56</Paragraphs>
  <Slides>17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游ゴシック</vt:lpstr>
      <vt:lpstr>游ゴシック Light</vt:lpstr>
      <vt:lpstr>Arial</vt:lpstr>
      <vt:lpstr>Office テーマ</vt:lpstr>
      <vt:lpstr>EZRを使おう（相関）</vt:lpstr>
      <vt:lpstr>データのインポート</vt:lpstr>
      <vt:lpstr>表の表示</vt:lpstr>
      <vt:lpstr>相関はどんな時に使う？？</vt:lpstr>
      <vt:lpstr>散布図を作成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古島夏奈</dc:creator>
  <cp:lastModifiedBy>古島夏奈</cp:lastModifiedBy>
  <cp:revision>2</cp:revision>
  <dcterms:created xsi:type="dcterms:W3CDTF">2017-12-13T01:06:14Z</dcterms:created>
  <dcterms:modified xsi:type="dcterms:W3CDTF">2017-12-13T01:08:38Z</dcterms:modified>
</cp:coreProperties>
</file>