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5" r:id="rId20"/>
    <p:sldId id="278" r:id="rId21"/>
    <p:sldId id="279" r:id="rId22"/>
    <p:sldId id="283" r:id="rId23"/>
    <p:sldId id="284" r:id="rId24"/>
    <p:sldId id="285" r:id="rId25"/>
    <p:sldId id="286" r:id="rId26"/>
    <p:sldId id="280" r:id="rId27"/>
    <p:sldId id="287" r:id="rId28"/>
    <p:sldId id="289" r:id="rId29"/>
    <p:sldId id="290" r:id="rId30"/>
    <p:sldId id="291" r:id="rId31"/>
    <p:sldId id="293" r:id="rId32"/>
    <p:sldId id="294" r:id="rId33"/>
    <p:sldId id="295" r:id="rId34"/>
    <p:sldId id="296" r:id="rId3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8BEA0-677E-46CF-939C-B4664F80B82A}" type="datetimeFigureOut">
              <a:rPr kumimoji="1" lang="ja-JP" altLang="en-US" smtClean="0"/>
              <a:t>2017/8/29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96FEB-CD30-4E14-A507-03E7CD73F7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619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対応のある場合；投薬前後での血糖値や血圧の変化⇒同一被験者であるため</a:t>
            </a:r>
            <a:r>
              <a:rPr kumimoji="1" lang="en-US" altLang="ja-JP" dirty="0"/>
              <a:t>”</a:t>
            </a:r>
            <a:r>
              <a:rPr kumimoji="1" lang="ja-JP" altLang="en-US" dirty="0"/>
              <a:t>対応のある</a:t>
            </a:r>
            <a:r>
              <a:rPr kumimoji="1" lang="en-US" altLang="ja-JP" dirty="0"/>
              <a:t>”</a:t>
            </a:r>
            <a:r>
              <a:rPr kumimoji="1" lang="ja-JP" altLang="en-US" dirty="0"/>
              <a:t>となってしまいますのでこの検定法は使用できません。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96FEB-CD30-4E14-A507-03E7CD73F7F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740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96FEB-CD30-4E14-A507-03E7CD73F7F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0917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96FEB-CD30-4E14-A507-03E7CD73F7F0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6257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コルモゴロフ–スミルノフ検定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96FEB-CD30-4E14-A507-03E7CD73F7F0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942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96FEB-CD30-4E14-A507-03E7CD73F7F0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921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帰無仮説　対立仮説</a:t>
            </a:r>
            <a:endParaRPr kumimoji="1" lang="en-US" altLang="ja-JP" dirty="0"/>
          </a:p>
          <a:p>
            <a:r>
              <a:rPr kumimoji="1" lang="ja-JP" altLang="en-US" dirty="0"/>
              <a:t>どちらが正しいかはわからない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96FEB-CD30-4E14-A507-03E7CD73F7F0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03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E59DEE-22AE-4051-AB68-2E3A83499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D7F55BF8-35B3-469E-8DD4-C506F5D7D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C83B13-B322-4BCA-9AA7-DD548DC9C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7365-7928-45DB-9F55-2279538B274A}" type="datetimeFigureOut">
              <a:rPr kumimoji="1" lang="ja-JP" altLang="en-US" smtClean="0"/>
              <a:t>2017/8/29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01441B-2CC6-4300-A49E-2BCC42D67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AEACED-8AF4-4B32-8848-5E2EF3FAF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1ADC-9C51-4885-A233-E0657221DF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5197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4714DD-536A-4127-8C1B-CA57D1A94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47F108D-3553-45B2-8636-524C111EB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9B7ABA-D39D-45AD-84B8-6D4F4FFA3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7365-7928-45DB-9F55-2279538B274A}" type="datetimeFigureOut">
              <a:rPr kumimoji="1" lang="ja-JP" altLang="en-US" smtClean="0"/>
              <a:t>2017/8/29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9D8D12-78D6-450E-B78C-FDD7C788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C21C14-9BBF-4797-A67F-EF81F8AC7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1ADC-9C51-4885-A233-E0657221DF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237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B8CF21-0984-4C3A-9314-AB18BD4B0D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89F5BC9-EE6C-4AEA-A608-D5BF3031B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415810-D55F-4D12-B24C-240E01009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7365-7928-45DB-9F55-2279538B274A}" type="datetimeFigureOut">
              <a:rPr kumimoji="1" lang="ja-JP" altLang="en-US" smtClean="0"/>
              <a:t>2017/8/29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D08105-4C31-463E-AA7C-6D2271F76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E9F58D-99C6-4C93-B829-B50A8DEBF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1ADC-9C51-4885-A233-E0657221DF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55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1874C4-3EBC-4BAD-B92C-B6A3776A4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DB3480-44D4-4ED7-BA1B-249051C80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BD8654-E7D3-49C0-AD71-FCDFD5274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7365-7928-45DB-9F55-2279538B274A}" type="datetimeFigureOut">
              <a:rPr kumimoji="1" lang="ja-JP" altLang="en-US" smtClean="0"/>
              <a:t>2017/8/29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8A1086-4726-47A8-AC67-ADAF1D1D4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92AE4A-2543-441B-82D0-CE083AD68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1ADC-9C51-4885-A233-E0657221DF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28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2F0545-EC75-41C1-A7B7-2B66BE144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155A8A1-73D5-4DD2-B6CC-6A8408306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3DA15E-8A94-40C2-A4F9-EFFD695A2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7365-7928-45DB-9F55-2279538B274A}" type="datetimeFigureOut">
              <a:rPr kumimoji="1" lang="ja-JP" altLang="en-US" smtClean="0"/>
              <a:t>2017/8/29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E33BB48-C572-4BE3-A068-1B279622F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5003E5-ABFC-4D7E-A19B-CE997EAC4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1ADC-9C51-4885-A233-E0657221DF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438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0DBEF4-D18C-47B3-893C-F56B7F39A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5E6881-DF9E-473F-8957-03AD881E3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03B25E-5542-4A7A-88B7-684B5AB29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216F824-8C54-4ED6-A4CC-F16F1DE6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7365-7928-45DB-9F55-2279538B274A}" type="datetimeFigureOut">
              <a:rPr kumimoji="1" lang="ja-JP" altLang="en-US" smtClean="0"/>
              <a:t>2017/8/29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8CD3EB0-0BA0-44DD-AC2A-329F1DD2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6654B49-15ED-4A03-B683-BACFABD6D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1ADC-9C51-4885-A233-E0657221DF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38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E1FBA5-948F-463E-8A46-24F28A4B1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E76FC-71E3-4232-8F97-937ACBB20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B64E220-3702-4374-BC05-2BF1B603E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FBE275F-3259-4201-A908-6FDFAC8550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96C116C-B652-4870-B49F-3D3215BCF1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DE572FE-4212-4FF8-AE97-D9B2E27E8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7365-7928-45DB-9F55-2279538B274A}" type="datetimeFigureOut">
              <a:rPr kumimoji="1" lang="ja-JP" altLang="en-US" smtClean="0"/>
              <a:t>2017/8/29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748F59A-A907-4F23-98E8-19EF3656A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FEEEBB9-5DB2-407D-AAD1-88015A345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1ADC-9C51-4885-A233-E0657221DF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248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43F48A-B470-486E-ADDA-61FD2E42C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DA8D920-6065-43BA-BE5B-2ACDEF0DD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7365-7928-45DB-9F55-2279538B274A}" type="datetimeFigureOut">
              <a:rPr kumimoji="1" lang="ja-JP" altLang="en-US" smtClean="0"/>
              <a:t>2017/8/29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400D397-367A-4D8D-A0A6-A01204749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33335DD-AD9D-4CA4-B659-669CAA4F4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1ADC-9C51-4885-A233-E0657221DF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51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2E2B46B-CA81-44E6-81D2-4DD7F214F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7365-7928-45DB-9F55-2279538B274A}" type="datetimeFigureOut">
              <a:rPr kumimoji="1" lang="ja-JP" altLang="en-US" smtClean="0"/>
              <a:t>2017/8/29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EC3F56B-A858-4FAC-93A5-DFB01DAC8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506547-F364-46BE-B8E5-B4199FE3F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1ADC-9C51-4885-A233-E0657221DF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067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86CB32-A349-4E3D-A2D8-503B95D8D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329954-E131-44D9-AAF4-9ED0C83F7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D73E828-294E-4D2A-8C43-6B31BBC1E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8CB5EC8-3D18-4508-8B86-6732DA938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7365-7928-45DB-9F55-2279538B274A}" type="datetimeFigureOut">
              <a:rPr kumimoji="1" lang="ja-JP" altLang="en-US" smtClean="0"/>
              <a:t>2017/8/29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240C41B-3384-4021-A684-DE3ECDBF8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B1B27F7-57EB-4499-95FA-22917378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1ADC-9C51-4885-A233-E0657221DF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28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7059FB-8CE5-4DF5-8F87-13A27820F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6261720-C85D-4460-A66F-DD3B4E77DE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0ED073B-0344-4024-A0EE-E637F4726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8934C3-86EA-4C47-9972-9A3535E98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7365-7928-45DB-9F55-2279538B274A}" type="datetimeFigureOut">
              <a:rPr kumimoji="1" lang="ja-JP" altLang="en-US" smtClean="0"/>
              <a:t>2017/8/29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2936F6C-7FB5-4820-9496-C660596E5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C71DD45-3B6E-4AE8-B263-2946748C8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1ADC-9C51-4885-A233-E0657221DF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285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928CA6E-F0F2-4EFB-9E6A-55DD75F78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A4419CE-431E-4C8B-89E8-218DDEAA5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631D11-79D6-4778-A4E4-95891426D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27365-7928-45DB-9F55-2279538B274A}" type="datetimeFigureOut">
              <a:rPr kumimoji="1" lang="ja-JP" altLang="en-US" smtClean="0"/>
              <a:t>2017/8/29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6777D2-A5E7-4F6B-A7BA-2EC0CF80D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411BF8-6C55-4A96-AEBD-850E6FBA3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51ADC-9C51-4885-A233-E0657221DF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08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539323-0EBE-4648-9CF8-7492117AAC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リサーチカンファ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73BEA595-C573-4E4C-AD48-1F0A6A1954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29</a:t>
            </a:r>
            <a:r>
              <a:rPr lang="ja-JP" altLang="en-US" dirty="0"/>
              <a:t> </a:t>
            </a:r>
            <a:r>
              <a:rPr lang="en-US" altLang="ja-JP" dirty="0"/>
              <a:t>Aug, 2017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58373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79F2C62-0370-4ECA-8F10-ED0DE89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63958"/>
            <a:ext cx="10572750" cy="4257675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BE58FB0B-93F0-48D3-AC7E-B0BF1EDBC0E0}"/>
              </a:ext>
            </a:extLst>
          </p:cNvPr>
          <p:cNvSpPr/>
          <p:nvPr/>
        </p:nvSpPr>
        <p:spPr>
          <a:xfrm>
            <a:off x="584791" y="1626781"/>
            <a:ext cx="1148316" cy="58479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2A1A2978-D22B-4C40-BB65-7C7CB55863AA}"/>
              </a:ext>
            </a:extLst>
          </p:cNvPr>
          <p:cNvSpPr/>
          <p:nvPr/>
        </p:nvSpPr>
        <p:spPr>
          <a:xfrm>
            <a:off x="705292" y="2474395"/>
            <a:ext cx="3537097" cy="58479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BA39CCAE-1433-427B-AAE8-6B67E8E9CF49}"/>
              </a:ext>
            </a:extLst>
          </p:cNvPr>
          <p:cNvSpPr/>
          <p:nvPr/>
        </p:nvSpPr>
        <p:spPr>
          <a:xfrm>
            <a:off x="3919869" y="3584832"/>
            <a:ext cx="3537097" cy="58479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887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608EE84-5767-45EF-AB3A-9D7087B5A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99" y="1674903"/>
            <a:ext cx="6013930" cy="3535600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755ECF77-1C8E-4C9F-B93E-06EB7AD5A675}"/>
              </a:ext>
            </a:extLst>
          </p:cNvPr>
          <p:cNvSpPr/>
          <p:nvPr/>
        </p:nvSpPr>
        <p:spPr>
          <a:xfrm>
            <a:off x="2200941" y="4072819"/>
            <a:ext cx="1658679" cy="10207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79AD53F-88C2-47C6-AF99-13C8DC484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784" y="2307262"/>
            <a:ext cx="4762752" cy="2297186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78D4AF3B-67A3-4CA9-957A-BD639B6DF938}"/>
              </a:ext>
            </a:extLst>
          </p:cNvPr>
          <p:cNvSpPr/>
          <p:nvPr/>
        </p:nvSpPr>
        <p:spPr>
          <a:xfrm>
            <a:off x="7627090" y="3583723"/>
            <a:ext cx="1658679" cy="10207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76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D597F9F-05BB-4235-99F2-CF64C5FB2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066" y="308344"/>
            <a:ext cx="8374945" cy="6230678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0EDD6750-1579-4BA2-AD42-B825CB9F77E8}"/>
              </a:ext>
            </a:extLst>
          </p:cNvPr>
          <p:cNvSpPr/>
          <p:nvPr/>
        </p:nvSpPr>
        <p:spPr>
          <a:xfrm>
            <a:off x="4167959" y="5007935"/>
            <a:ext cx="2222205" cy="3402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502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30B34F6-0B85-4E8A-A014-24706BD91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77" y="542259"/>
            <a:ext cx="5337968" cy="5922335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6469B78-D460-4D3F-AC01-DDB48F057710}"/>
              </a:ext>
            </a:extLst>
          </p:cNvPr>
          <p:cNvSpPr/>
          <p:nvPr/>
        </p:nvSpPr>
        <p:spPr>
          <a:xfrm>
            <a:off x="584791" y="510363"/>
            <a:ext cx="5645888" cy="85060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9F2DD50-2A53-4633-ACF5-0F5D6650B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981" y="2309812"/>
            <a:ext cx="8972550" cy="1323975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8D0B15A1-F768-43D2-9797-E97257524A67}"/>
              </a:ext>
            </a:extLst>
          </p:cNvPr>
          <p:cNvSpPr/>
          <p:nvPr/>
        </p:nvSpPr>
        <p:spPr>
          <a:xfrm>
            <a:off x="4221124" y="2966484"/>
            <a:ext cx="1297172" cy="64858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90E47F-D9E2-4EB7-B4D8-DF3C6429578F}"/>
              </a:ext>
            </a:extLst>
          </p:cNvPr>
          <p:cNvSpPr txBox="1"/>
          <p:nvPr/>
        </p:nvSpPr>
        <p:spPr>
          <a:xfrm>
            <a:off x="6900530" y="4321021"/>
            <a:ext cx="414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データの読み込み完了！</a:t>
            </a:r>
            <a:endParaRPr kumimoji="1" lang="en-US" altLang="ja-JP" sz="28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B08331A-5E28-419F-AD11-2BD1C4A4A128}"/>
              </a:ext>
            </a:extLst>
          </p:cNvPr>
          <p:cNvSpPr txBox="1"/>
          <p:nvPr/>
        </p:nvSpPr>
        <p:spPr>
          <a:xfrm>
            <a:off x="6900530" y="5305647"/>
            <a:ext cx="4295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早速データを解析しよう</a:t>
            </a:r>
          </a:p>
        </p:txBody>
      </p:sp>
    </p:spTree>
    <p:extLst>
      <p:ext uri="{BB962C8B-B14F-4D97-AF65-F5344CB8AC3E}">
        <p14:creationId xmlns:p14="http://schemas.microsoft.com/office/powerpoint/2010/main" val="195152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D2C9B6D-96B0-48D1-BE41-275550ACC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2" y="669850"/>
            <a:ext cx="12003242" cy="5412019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2AC6ED39-F6D0-4659-AE25-A0303AF1C117}"/>
              </a:ext>
            </a:extLst>
          </p:cNvPr>
          <p:cNvSpPr/>
          <p:nvPr/>
        </p:nvSpPr>
        <p:spPr>
          <a:xfrm>
            <a:off x="4199860" y="978195"/>
            <a:ext cx="1392866" cy="54226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A9503E3A-2C02-484E-8056-7FABDBDE2134}"/>
              </a:ext>
            </a:extLst>
          </p:cNvPr>
          <p:cNvSpPr/>
          <p:nvPr/>
        </p:nvSpPr>
        <p:spPr>
          <a:xfrm>
            <a:off x="4458583" y="1566536"/>
            <a:ext cx="2346253" cy="54226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6494D151-CE17-4873-AC71-417EA75041B2}"/>
              </a:ext>
            </a:extLst>
          </p:cNvPr>
          <p:cNvSpPr/>
          <p:nvPr/>
        </p:nvSpPr>
        <p:spPr>
          <a:xfrm>
            <a:off x="6726870" y="3218132"/>
            <a:ext cx="2346253" cy="54226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696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F3DA9818-146B-499D-AFDC-5B35FFF3A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961" y="908861"/>
            <a:ext cx="8123276" cy="5194885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71D8A07C-BE1E-47D8-865D-FC2B06775E34}"/>
              </a:ext>
            </a:extLst>
          </p:cNvPr>
          <p:cNvSpPr/>
          <p:nvPr/>
        </p:nvSpPr>
        <p:spPr>
          <a:xfrm>
            <a:off x="1881961" y="2030821"/>
            <a:ext cx="616688" cy="2232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F38D9F04-E658-4A5C-8091-0273C88D7081}"/>
              </a:ext>
            </a:extLst>
          </p:cNvPr>
          <p:cNvSpPr/>
          <p:nvPr/>
        </p:nvSpPr>
        <p:spPr>
          <a:xfrm>
            <a:off x="5433233" y="2222209"/>
            <a:ext cx="747828" cy="33315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CE265305-4D1A-4B3C-A10C-2676E0C1AAEA}"/>
              </a:ext>
            </a:extLst>
          </p:cNvPr>
          <p:cNvSpPr/>
          <p:nvPr/>
        </p:nvSpPr>
        <p:spPr>
          <a:xfrm>
            <a:off x="6010935" y="3104708"/>
            <a:ext cx="1091613" cy="54935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50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C481603-7590-49F7-BEFD-92A387B22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962025"/>
            <a:ext cx="7715250" cy="4933950"/>
          </a:xfrm>
          <a:prstGeom prst="rect">
            <a:avLst/>
          </a:prstGeom>
        </p:spPr>
      </p:pic>
      <p:sp>
        <p:nvSpPr>
          <p:cNvPr id="3" name="楕円 2">
            <a:extLst>
              <a:ext uri="{FF2B5EF4-FFF2-40B4-BE49-F238E27FC236}">
                <a16:creationId xmlns:a16="http://schemas.microsoft.com/office/drawing/2014/main" id="{7CFC2CD4-7A23-4EBD-BB40-817C95C03CF9}"/>
              </a:ext>
            </a:extLst>
          </p:cNvPr>
          <p:cNvSpPr/>
          <p:nvPr/>
        </p:nvSpPr>
        <p:spPr>
          <a:xfrm>
            <a:off x="5043368" y="5061100"/>
            <a:ext cx="1091613" cy="54935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280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7567B83-2E3A-442D-9BD5-3D89E276E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04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A81EA92-7FFB-4B50-869E-CA9102A7A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54" y="0"/>
            <a:ext cx="6181309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1257CCA-0317-4ECC-873F-7F057E74F9B2}"/>
              </a:ext>
            </a:extLst>
          </p:cNvPr>
          <p:cNvSpPr/>
          <p:nvPr/>
        </p:nvSpPr>
        <p:spPr>
          <a:xfrm>
            <a:off x="212651" y="5178056"/>
            <a:ext cx="2615609" cy="65921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7094CB0-7A71-40B3-936D-AB52CC079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871" y="735670"/>
            <a:ext cx="5613677" cy="1337376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83F1B3A3-E1C0-4257-B55E-325EEFCC0701}"/>
              </a:ext>
            </a:extLst>
          </p:cNvPr>
          <p:cNvSpPr/>
          <p:nvPr/>
        </p:nvSpPr>
        <p:spPr>
          <a:xfrm>
            <a:off x="10175358" y="935664"/>
            <a:ext cx="1669311" cy="7230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0291B4C-F0D3-4126-BF47-04F4FBF62BBC}"/>
              </a:ext>
            </a:extLst>
          </p:cNvPr>
          <p:cNvSpPr txBox="1"/>
          <p:nvPr/>
        </p:nvSpPr>
        <p:spPr>
          <a:xfrm>
            <a:off x="7857904" y="2630592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P=0.0000742</a:t>
            </a:r>
            <a:endParaRPr kumimoji="1" lang="ja-JP" altLang="en-US" sz="2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6CD4BCC-1155-4419-878C-3C522B2713E3}"/>
              </a:ext>
            </a:extLst>
          </p:cNvPr>
          <p:cNvSpPr txBox="1"/>
          <p:nvPr/>
        </p:nvSpPr>
        <p:spPr>
          <a:xfrm>
            <a:off x="6985590" y="3334401"/>
            <a:ext cx="4859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P&lt;0.05</a:t>
            </a:r>
            <a:r>
              <a:rPr kumimoji="1" lang="ja-JP" altLang="en-US" sz="2800" dirty="0"/>
              <a:t>となり</a:t>
            </a:r>
            <a:endParaRPr kumimoji="1" lang="en-US" altLang="ja-JP" sz="2800" dirty="0"/>
          </a:p>
          <a:p>
            <a:r>
              <a:rPr lang="ja-JP" altLang="en-US" sz="2800" dirty="0"/>
              <a:t>２つの群の平均に有意差あり</a:t>
            </a:r>
            <a:endParaRPr kumimoji="1" lang="ja-JP" altLang="en-US" sz="28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A6144D3-EE9B-4372-B050-AF7E87C1A97E}"/>
              </a:ext>
            </a:extLst>
          </p:cNvPr>
          <p:cNvSpPr txBox="1"/>
          <p:nvPr/>
        </p:nvSpPr>
        <p:spPr>
          <a:xfrm>
            <a:off x="7038752" y="4883167"/>
            <a:ext cx="4752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新薬は標準薬より有意に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r>
              <a:rPr kumimoji="1" lang="ja-JP" altLang="en-US" sz="2800" dirty="0">
                <a:solidFill>
                  <a:srgbClr val="FF0000"/>
                </a:solidFill>
              </a:rPr>
              <a:t>血糖値を下げる効果がある</a:t>
            </a:r>
          </a:p>
        </p:txBody>
      </p:sp>
    </p:spTree>
    <p:extLst>
      <p:ext uri="{BB962C8B-B14F-4D97-AF65-F5344CB8AC3E}">
        <p14:creationId xmlns:p14="http://schemas.microsoft.com/office/powerpoint/2010/main" val="207340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0B4383B-CFDA-4C57-9F59-648AC8A51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729" y="531627"/>
            <a:ext cx="9051963" cy="2682063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F49E440-E81E-4115-AC99-0D8F06375DA4}"/>
              </a:ext>
            </a:extLst>
          </p:cNvPr>
          <p:cNvSpPr/>
          <p:nvPr/>
        </p:nvSpPr>
        <p:spPr>
          <a:xfrm>
            <a:off x="1486729" y="1765006"/>
            <a:ext cx="4141161" cy="5209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3E07DD7-EB46-4692-AF5D-FB2207B6B974}"/>
              </a:ext>
            </a:extLst>
          </p:cNvPr>
          <p:cNvSpPr txBox="1"/>
          <p:nvPr/>
        </p:nvSpPr>
        <p:spPr>
          <a:xfrm>
            <a:off x="2020186" y="3561909"/>
            <a:ext cx="7985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血糖値の</a:t>
            </a:r>
            <a:r>
              <a:rPr kumimoji="1" lang="en-US" altLang="ja-JP" sz="2800" dirty="0"/>
              <a:t>2</a:t>
            </a:r>
            <a:r>
              <a:rPr kumimoji="1" lang="ja-JP" altLang="en-US" sz="2800" dirty="0"/>
              <a:t>群間の平均の差に対する</a:t>
            </a:r>
            <a:r>
              <a:rPr kumimoji="1" lang="en-US" altLang="ja-JP" sz="2800" dirty="0"/>
              <a:t>95%</a:t>
            </a:r>
            <a:r>
              <a:rPr kumimoji="1" lang="ja-JP" altLang="en-US" sz="2800" dirty="0"/>
              <a:t>信頼区間</a:t>
            </a:r>
            <a:endParaRPr kumimoji="1" lang="en-US" altLang="ja-JP" sz="2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CAD0B10-1552-4BFB-A297-4FAB6C8FC290}"/>
              </a:ext>
            </a:extLst>
          </p:cNvPr>
          <p:cNvSpPr txBox="1"/>
          <p:nvPr/>
        </p:nvSpPr>
        <p:spPr>
          <a:xfrm>
            <a:off x="1871328" y="4582633"/>
            <a:ext cx="82827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95%</a:t>
            </a:r>
            <a:r>
              <a:rPr kumimoji="1" lang="ja-JP" altLang="en-US" sz="2800" dirty="0"/>
              <a:t>信頼区間が差がないという意味の</a:t>
            </a:r>
            <a:r>
              <a:rPr kumimoji="1" lang="en-US" altLang="ja-JP" sz="2800" dirty="0"/>
              <a:t>0</a:t>
            </a:r>
            <a:r>
              <a:rPr kumimoji="1" lang="ja-JP" altLang="en-US" sz="2800" dirty="0"/>
              <a:t>を含まない</a:t>
            </a:r>
            <a:endParaRPr kumimoji="1" lang="en-US" altLang="ja-JP" sz="2800" dirty="0"/>
          </a:p>
          <a:p>
            <a:pPr algn="ctr"/>
            <a:r>
              <a:rPr lang="ja-JP" altLang="en-US" sz="2800" dirty="0"/>
              <a:t>↓</a:t>
            </a:r>
            <a:endParaRPr lang="en-US" altLang="ja-JP" sz="2800" dirty="0"/>
          </a:p>
          <a:p>
            <a:pPr algn="ctr"/>
            <a:r>
              <a:rPr kumimoji="1" lang="ja-JP" altLang="en-US" sz="2800" dirty="0">
                <a:solidFill>
                  <a:srgbClr val="FF0000"/>
                </a:solidFill>
              </a:rPr>
              <a:t>統計学的有意差がある</a:t>
            </a:r>
          </a:p>
        </p:txBody>
      </p:sp>
    </p:spTree>
    <p:extLst>
      <p:ext uri="{BB962C8B-B14F-4D97-AF65-F5344CB8AC3E}">
        <p14:creationId xmlns:p14="http://schemas.microsoft.com/office/powerpoint/2010/main" val="339659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CADB8F-3EA7-444D-B291-2715A3C03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/>
              <a:t>今月のテーマ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8D9A84-8351-4C8F-B4A0-12F5D63D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0036"/>
            <a:ext cx="10515600" cy="2976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en-US" altLang="ja-JP" sz="4800" dirty="0"/>
              <a:t>EZR</a:t>
            </a:r>
            <a:r>
              <a:rPr kumimoji="1" lang="ja-JP" altLang="en-US" sz="4800" dirty="0"/>
              <a:t>を用いて</a:t>
            </a:r>
            <a:r>
              <a:rPr kumimoji="1" lang="en-US" altLang="ja-JP" sz="4800" dirty="0"/>
              <a:t>t</a:t>
            </a:r>
            <a:r>
              <a:rPr kumimoji="1" lang="ja-JP" altLang="en-US" sz="4800" dirty="0"/>
              <a:t>検定をやってみよう</a:t>
            </a:r>
          </a:p>
        </p:txBody>
      </p:sp>
    </p:spTree>
    <p:extLst>
      <p:ext uri="{BB962C8B-B14F-4D97-AF65-F5344CB8AC3E}">
        <p14:creationId xmlns:p14="http://schemas.microsoft.com/office/powerpoint/2010/main" val="1782464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3D6554-7F31-4CEF-A3F2-04FBB171E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本当に</a:t>
            </a:r>
            <a:r>
              <a:rPr lang="ja-JP" altLang="en-US" dirty="0"/>
              <a:t>この検定法でよかったの？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69B600-C99D-4F73-8D70-53D8F1A29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ja-JP" dirty="0"/>
              <a:t>t</a:t>
            </a:r>
            <a:r>
              <a:rPr kumimoji="1" lang="ja-JP" altLang="en-US" dirty="0"/>
              <a:t>検定を行うときの条件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用いられるデータが・・・</a:t>
            </a:r>
            <a:endParaRPr kumimoji="1" lang="en-US" altLang="ja-JP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/>
              <a:t>等分散であること</a:t>
            </a:r>
            <a:endParaRPr lang="en-US" altLang="ja-JP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/>
              <a:t>正規分布であること</a:t>
            </a:r>
          </a:p>
        </p:txBody>
      </p:sp>
    </p:spTree>
    <p:extLst>
      <p:ext uri="{BB962C8B-B14F-4D97-AF65-F5344CB8AC3E}">
        <p14:creationId xmlns:p14="http://schemas.microsoft.com/office/powerpoint/2010/main" val="388187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3D6554-7F31-4CEF-A3F2-04FBB171E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本当に</a:t>
            </a:r>
            <a:r>
              <a:rPr lang="ja-JP" altLang="en-US" dirty="0"/>
              <a:t>この検定法でよかったの？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69B600-C99D-4F73-8D70-53D8F1A29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ja-JP" dirty="0"/>
              <a:t>t</a:t>
            </a:r>
            <a:r>
              <a:rPr kumimoji="1" lang="ja-JP" altLang="en-US" dirty="0"/>
              <a:t>検定を行うときの条件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用いられるデータが・・・</a:t>
            </a:r>
            <a:endParaRPr kumimoji="1" lang="en-US" altLang="ja-JP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>
                <a:solidFill>
                  <a:srgbClr val="FF0000"/>
                </a:solidFill>
              </a:rPr>
              <a:t>等分散であること</a:t>
            </a:r>
            <a:endParaRPr lang="en-US" altLang="ja-JP" dirty="0">
              <a:solidFill>
                <a:srgbClr val="FF000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/>
              <a:t>正規分布であること</a:t>
            </a:r>
          </a:p>
        </p:txBody>
      </p:sp>
    </p:spTree>
    <p:extLst>
      <p:ext uri="{BB962C8B-B14F-4D97-AF65-F5344CB8AC3E}">
        <p14:creationId xmlns:p14="http://schemas.microsoft.com/office/powerpoint/2010/main" val="1670090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B74301A-A33F-4166-9D5B-67D2311CF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ja-JP" altLang="en-US" dirty="0"/>
              <a:t>データが比較群間で同様にばらついていること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3D744109-416D-4082-A49D-CEC00D6D0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等分散とは・・・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A9334B69-54B9-453D-A623-F55838AB70CC}"/>
              </a:ext>
            </a:extLst>
          </p:cNvPr>
          <p:cNvCxnSpPr/>
          <p:nvPr/>
        </p:nvCxnSpPr>
        <p:spPr>
          <a:xfrm>
            <a:off x="2998384" y="5305643"/>
            <a:ext cx="55501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9A015926-CEE6-4636-BB7C-2C403BBC3442}"/>
              </a:ext>
            </a:extLst>
          </p:cNvPr>
          <p:cNvSpPr/>
          <p:nvPr/>
        </p:nvSpPr>
        <p:spPr>
          <a:xfrm>
            <a:off x="5773482" y="2519753"/>
            <a:ext cx="1414130" cy="2785890"/>
          </a:xfrm>
          <a:custGeom>
            <a:avLst/>
            <a:gdLst>
              <a:gd name="connsiteX0" fmla="*/ 0 w 1414130"/>
              <a:gd name="connsiteY0" fmla="*/ 2785731 h 2785890"/>
              <a:gd name="connsiteX1" fmla="*/ 287079 w 1414130"/>
              <a:gd name="connsiteY1" fmla="*/ 2679405 h 2785890"/>
              <a:gd name="connsiteX2" fmla="*/ 393405 w 1414130"/>
              <a:gd name="connsiteY2" fmla="*/ 2137145 h 2785890"/>
              <a:gd name="connsiteX3" fmla="*/ 563526 w 1414130"/>
              <a:gd name="connsiteY3" fmla="*/ 712382 h 2785890"/>
              <a:gd name="connsiteX4" fmla="*/ 701749 w 1414130"/>
              <a:gd name="connsiteY4" fmla="*/ 0 h 2785890"/>
              <a:gd name="connsiteX5" fmla="*/ 861237 w 1414130"/>
              <a:gd name="connsiteY5" fmla="*/ 712382 h 2785890"/>
              <a:gd name="connsiteX6" fmla="*/ 935665 w 1414130"/>
              <a:gd name="connsiteY6" fmla="*/ 1403498 h 2785890"/>
              <a:gd name="connsiteX7" fmla="*/ 1041991 w 1414130"/>
              <a:gd name="connsiteY7" fmla="*/ 2147777 h 2785890"/>
              <a:gd name="connsiteX8" fmla="*/ 1212112 w 1414130"/>
              <a:gd name="connsiteY8" fmla="*/ 2658140 h 2785890"/>
              <a:gd name="connsiteX9" fmla="*/ 1414130 w 1414130"/>
              <a:gd name="connsiteY9" fmla="*/ 2753833 h 278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4130" h="2785890">
                <a:moveTo>
                  <a:pt x="0" y="2785731"/>
                </a:moveTo>
                <a:cubicBezTo>
                  <a:pt x="110756" y="2786617"/>
                  <a:pt x="221512" y="2787503"/>
                  <a:pt x="287079" y="2679405"/>
                </a:cubicBezTo>
                <a:cubicBezTo>
                  <a:pt x="352646" y="2571307"/>
                  <a:pt x="347331" y="2464982"/>
                  <a:pt x="393405" y="2137145"/>
                </a:cubicBezTo>
                <a:cubicBezTo>
                  <a:pt x="439480" y="1809308"/>
                  <a:pt x="512135" y="1068573"/>
                  <a:pt x="563526" y="712382"/>
                </a:cubicBezTo>
                <a:cubicBezTo>
                  <a:pt x="614917" y="356191"/>
                  <a:pt x="652131" y="0"/>
                  <a:pt x="701749" y="0"/>
                </a:cubicBezTo>
                <a:cubicBezTo>
                  <a:pt x="751367" y="0"/>
                  <a:pt x="822251" y="478466"/>
                  <a:pt x="861237" y="712382"/>
                </a:cubicBezTo>
                <a:cubicBezTo>
                  <a:pt x="900223" y="946298"/>
                  <a:pt x="905539" y="1164266"/>
                  <a:pt x="935665" y="1403498"/>
                </a:cubicBezTo>
                <a:cubicBezTo>
                  <a:pt x="965791" y="1642730"/>
                  <a:pt x="995917" y="1938670"/>
                  <a:pt x="1041991" y="2147777"/>
                </a:cubicBezTo>
                <a:cubicBezTo>
                  <a:pt x="1088066" y="2356884"/>
                  <a:pt x="1150089" y="2557131"/>
                  <a:pt x="1212112" y="2658140"/>
                </a:cubicBezTo>
                <a:cubicBezTo>
                  <a:pt x="1274135" y="2759149"/>
                  <a:pt x="1344132" y="2756491"/>
                  <a:pt x="1414130" y="275383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03BAD40E-71EE-4B94-9739-B14DBFAE3C32}"/>
              </a:ext>
            </a:extLst>
          </p:cNvPr>
          <p:cNvSpPr/>
          <p:nvPr/>
        </p:nvSpPr>
        <p:spPr>
          <a:xfrm>
            <a:off x="3561910" y="3965931"/>
            <a:ext cx="3615070" cy="1339712"/>
          </a:xfrm>
          <a:custGeom>
            <a:avLst/>
            <a:gdLst>
              <a:gd name="connsiteX0" fmla="*/ 0 w 3615070"/>
              <a:gd name="connsiteY0" fmla="*/ 1339712 h 1339712"/>
              <a:gd name="connsiteX1" fmla="*/ 701749 w 3615070"/>
              <a:gd name="connsiteY1" fmla="*/ 1020735 h 1339712"/>
              <a:gd name="connsiteX2" fmla="*/ 1073888 w 3615070"/>
              <a:gd name="connsiteY2" fmla="*/ 723024 h 1339712"/>
              <a:gd name="connsiteX3" fmla="*/ 1435395 w 3615070"/>
              <a:gd name="connsiteY3" fmla="*/ 350884 h 1339712"/>
              <a:gd name="connsiteX4" fmla="*/ 1775637 w 3615070"/>
              <a:gd name="connsiteY4" fmla="*/ 10 h 1339712"/>
              <a:gd name="connsiteX5" fmla="*/ 2137144 w 3615070"/>
              <a:gd name="connsiteY5" fmla="*/ 340252 h 1339712"/>
              <a:gd name="connsiteX6" fmla="*/ 2530549 w 3615070"/>
              <a:gd name="connsiteY6" fmla="*/ 680493 h 1339712"/>
              <a:gd name="connsiteX7" fmla="*/ 2860158 w 3615070"/>
              <a:gd name="connsiteY7" fmla="*/ 978205 h 1339712"/>
              <a:gd name="connsiteX8" fmla="*/ 3615070 w 3615070"/>
              <a:gd name="connsiteY8" fmla="*/ 1329079 h 133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5070" h="1339712">
                <a:moveTo>
                  <a:pt x="0" y="1339712"/>
                </a:moveTo>
                <a:cubicBezTo>
                  <a:pt x="261384" y="1231614"/>
                  <a:pt x="522768" y="1123516"/>
                  <a:pt x="701749" y="1020735"/>
                </a:cubicBezTo>
                <a:cubicBezTo>
                  <a:pt x="880730" y="917954"/>
                  <a:pt x="951614" y="834666"/>
                  <a:pt x="1073888" y="723024"/>
                </a:cubicBezTo>
                <a:cubicBezTo>
                  <a:pt x="1196162" y="611382"/>
                  <a:pt x="1435395" y="350884"/>
                  <a:pt x="1435395" y="350884"/>
                </a:cubicBezTo>
                <a:cubicBezTo>
                  <a:pt x="1552353" y="230382"/>
                  <a:pt x="1658679" y="1782"/>
                  <a:pt x="1775637" y="10"/>
                </a:cubicBezTo>
                <a:cubicBezTo>
                  <a:pt x="1892595" y="-1762"/>
                  <a:pt x="2011325" y="226838"/>
                  <a:pt x="2137144" y="340252"/>
                </a:cubicBezTo>
                <a:cubicBezTo>
                  <a:pt x="2262963" y="453666"/>
                  <a:pt x="2410047" y="574167"/>
                  <a:pt x="2530549" y="680493"/>
                </a:cubicBezTo>
                <a:cubicBezTo>
                  <a:pt x="2651051" y="786818"/>
                  <a:pt x="2679405" y="870107"/>
                  <a:pt x="2860158" y="978205"/>
                </a:cubicBezTo>
                <a:cubicBezTo>
                  <a:pt x="3040911" y="1086303"/>
                  <a:pt x="3327990" y="1207691"/>
                  <a:pt x="3615070" y="132907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66519B4-0D7F-4B44-BE9A-24656995A6F3}"/>
              </a:ext>
            </a:extLst>
          </p:cNvPr>
          <p:cNvSpPr txBox="1"/>
          <p:nvPr/>
        </p:nvSpPr>
        <p:spPr>
          <a:xfrm>
            <a:off x="6996223" y="2753833"/>
            <a:ext cx="893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accent1"/>
                </a:solidFill>
              </a:rPr>
              <a:t>A</a:t>
            </a:r>
            <a:endParaRPr kumimoji="1"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0A30AF3-3989-47FD-9F4C-044DB5216365}"/>
              </a:ext>
            </a:extLst>
          </p:cNvPr>
          <p:cNvSpPr txBox="1"/>
          <p:nvPr/>
        </p:nvSpPr>
        <p:spPr>
          <a:xfrm>
            <a:off x="4141388" y="3879418"/>
            <a:ext cx="48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B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58BBE0D9-68CA-4FB1-8A2C-686B3ECC98F0}"/>
              </a:ext>
            </a:extLst>
          </p:cNvPr>
          <p:cNvCxnSpPr>
            <a:stCxn id="23" idx="4"/>
          </p:cNvCxnSpPr>
          <p:nvPr/>
        </p:nvCxnSpPr>
        <p:spPr>
          <a:xfrm>
            <a:off x="5337547" y="3965941"/>
            <a:ext cx="10630" cy="1339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11FB8FAE-BC3F-4E6E-8CFB-D1ACA2B7CA93}"/>
              </a:ext>
            </a:extLst>
          </p:cNvPr>
          <p:cNvCxnSpPr>
            <a:stCxn id="20" idx="4"/>
          </p:cNvCxnSpPr>
          <p:nvPr/>
        </p:nvCxnSpPr>
        <p:spPr>
          <a:xfrm flipH="1">
            <a:off x="6475228" y="2519753"/>
            <a:ext cx="3" cy="27858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30D4196-DEEC-4762-9E3E-268475F48A39}"/>
              </a:ext>
            </a:extLst>
          </p:cNvPr>
          <p:cNvSpPr txBox="1"/>
          <p:nvPr/>
        </p:nvSpPr>
        <p:spPr>
          <a:xfrm>
            <a:off x="1772314" y="5827792"/>
            <a:ext cx="940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データのばらつきが異なる＝等分散でない＝</a:t>
            </a:r>
            <a:r>
              <a:rPr kumimoji="1" lang="en-US" altLang="ja-JP" sz="2800" dirty="0"/>
              <a:t>t</a:t>
            </a:r>
            <a:r>
              <a:rPr kumimoji="1" lang="ja-JP" altLang="en-US" sz="2800" dirty="0"/>
              <a:t>検定は不適</a:t>
            </a:r>
          </a:p>
        </p:txBody>
      </p:sp>
    </p:spTree>
    <p:extLst>
      <p:ext uri="{BB962C8B-B14F-4D97-AF65-F5344CB8AC3E}">
        <p14:creationId xmlns:p14="http://schemas.microsoft.com/office/powerpoint/2010/main" val="111885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5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CB8F180-A965-4F5B-B92C-0D2B84556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69" y="267809"/>
            <a:ext cx="10859164" cy="6139391"/>
          </a:xfrm>
          <a:prstGeom prst="rect">
            <a:avLst/>
          </a:prstGeom>
        </p:spPr>
      </p:pic>
      <p:sp>
        <p:nvSpPr>
          <p:cNvPr id="3" name="楕円 2">
            <a:extLst>
              <a:ext uri="{FF2B5EF4-FFF2-40B4-BE49-F238E27FC236}">
                <a16:creationId xmlns:a16="http://schemas.microsoft.com/office/drawing/2014/main" id="{28864161-B524-436E-9484-07719B687728}"/>
              </a:ext>
            </a:extLst>
          </p:cNvPr>
          <p:cNvSpPr/>
          <p:nvPr/>
        </p:nvSpPr>
        <p:spPr>
          <a:xfrm>
            <a:off x="3157870" y="542260"/>
            <a:ext cx="1105786" cy="5209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A7B16C3D-593E-43D1-ACE6-523C5F621AD3}"/>
              </a:ext>
            </a:extLst>
          </p:cNvPr>
          <p:cNvSpPr/>
          <p:nvPr/>
        </p:nvSpPr>
        <p:spPr>
          <a:xfrm>
            <a:off x="3253563" y="1077209"/>
            <a:ext cx="2307265" cy="5209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5DF3FBBE-E403-415D-A784-1E05E477CED9}"/>
              </a:ext>
            </a:extLst>
          </p:cNvPr>
          <p:cNvSpPr/>
          <p:nvPr/>
        </p:nvSpPr>
        <p:spPr>
          <a:xfrm>
            <a:off x="5656521" y="2526780"/>
            <a:ext cx="2477386" cy="52476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423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A8BBA3F-B473-4D03-9A3E-2EAF89646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523" y="722724"/>
            <a:ext cx="7709491" cy="5001025"/>
          </a:xfrm>
          <a:prstGeom prst="rect">
            <a:avLst/>
          </a:prstGeom>
        </p:spPr>
      </p:pic>
      <p:sp>
        <p:nvSpPr>
          <p:cNvPr id="3" name="楕円 2">
            <a:extLst>
              <a:ext uri="{FF2B5EF4-FFF2-40B4-BE49-F238E27FC236}">
                <a16:creationId xmlns:a16="http://schemas.microsoft.com/office/drawing/2014/main" id="{C42A1AC6-D9DC-4ACC-B884-1910F55C56C7}"/>
              </a:ext>
            </a:extLst>
          </p:cNvPr>
          <p:cNvSpPr/>
          <p:nvPr/>
        </p:nvSpPr>
        <p:spPr>
          <a:xfrm>
            <a:off x="2158409" y="1446028"/>
            <a:ext cx="978196" cy="44656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6D1D9AF-9CD9-4867-A9EA-B2DD91781091}"/>
              </a:ext>
            </a:extLst>
          </p:cNvPr>
          <p:cNvSpPr/>
          <p:nvPr/>
        </p:nvSpPr>
        <p:spPr>
          <a:xfrm>
            <a:off x="4469218" y="1736650"/>
            <a:ext cx="978196" cy="44656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DE4A7FAB-19CB-41F0-A91B-0CAD3B84F999}"/>
              </a:ext>
            </a:extLst>
          </p:cNvPr>
          <p:cNvSpPr/>
          <p:nvPr/>
        </p:nvSpPr>
        <p:spPr>
          <a:xfrm>
            <a:off x="5078818" y="4795285"/>
            <a:ext cx="1205023" cy="6450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971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0FE8124-02F8-44BE-92AD-342272D2D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05" y="0"/>
            <a:ext cx="6623939" cy="6858000"/>
          </a:xfrm>
          <a:prstGeom prst="rect">
            <a:avLst/>
          </a:prstGeom>
        </p:spPr>
      </p:pic>
      <p:sp>
        <p:nvSpPr>
          <p:cNvPr id="3" name="楕円 2">
            <a:extLst>
              <a:ext uri="{FF2B5EF4-FFF2-40B4-BE49-F238E27FC236}">
                <a16:creationId xmlns:a16="http://schemas.microsoft.com/office/drawing/2014/main" id="{989B22CC-E1D3-446B-AD07-0E7D8B6EA323}"/>
              </a:ext>
            </a:extLst>
          </p:cNvPr>
          <p:cNvSpPr/>
          <p:nvPr/>
        </p:nvSpPr>
        <p:spPr>
          <a:xfrm>
            <a:off x="308344" y="5124894"/>
            <a:ext cx="1648047" cy="36150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43C5723-9EAA-4BCD-90C7-EA5973B94123}"/>
              </a:ext>
            </a:extLst>
          </p:cNvPr>
          <p:cNvSpPr txBox="1"/>
          <p:nvPr/>
        </p:nvSpPr>
        <p:spPr>
          <a:xfrm>
            <a:off x="7612912" y="1392865"/>
            <a:ext cx="3232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F</a:t>
            </a:r>
            <a:r>
              <a:rPr kumimoji="1" lang="ja-JP" altLang="en-US" sz="2800" dirty="0"/>
              <a:t>検定 </a:t>
            </a:r>
            <a:r>
              <a:rPr kumimoji="1" lang="en-US" altLang="ja-JP" sz="2800" dirty="0"/>
              <a:t>P</a:t>
            </a:r>
            <a:r>
              <a:rPr kumimoji="1" lang="ja-JP" altLang="en-US" sz="2800" dirty="0"/>
              <a:t>値</a:t>
            </a:r>
            <a:r>
              <a:rPr kumimoji="1" lang="en-US" altLang="ja-JP" sz="2800" dirty="0"/>
              <a:t>=0.35</a:t>
            </a:r>
            <a:endParaRPr kumimoji="1" lang="ja-JP" altLang="en-US" sz="2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AC1A019-8ADA-42DC-8452-F2F14CB2F47C}"/>
              </a:ext>
            </a:extLst>
          </p:cNvPr>
          <p:cNvSpPr txBox="1"/>
          <p:nvPr/>
        </p:nvSpPr>
        <p:spPr>
          <a:xfrm>
            <a:off x="7315200" y="2945219"/>
            <a:ext cx="4359349" cy="1324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800" dirty="0"/>
              <a:t>P</a:t>
            </a:r>
            <a:r>
              <a:rPr lang="en-US" altLang="ja-JP" sz="2800" dirty="0"/>
              <a:t>&lt;</a:t>
            </a:r>
            <a:r>
              <a:rPr kumimoji="1" lang="en-US" altLang="ja-JP" sz="2800" dirty="0"/>
              <a:t>0.05</a:t>
            </a:r>
            <a:r>
              <a:rPr kumimoji="1" lang="ja-JP" altLang="en-US" sz="2800" dirty="0"/>
              <a:t>⇒等分散でない</a:t>
            </a:r>
            <a:endParaRPr kumimoji="1" lang="en-US" altLang="ja-JP" sz="2800" dirty="0"/>
          </a:p>
          <a:p>
            <a:pPr>
              <a:lnSpc>
                <a:spcPct val="150000"/>
              </a:lnSpc>
            </a:pPr>
            <a:r>
              <a:rPr lang="en-US" altLang="ja-JP" sz="2800" dirty="0"/>
              <a:t>P</a:t>
            </a:r>
            <a:r>
              <a:rPr lang="ja-JP" altLang="en-US" sz="2800" dirty="0"/>
              <a:t>≧</a:t>
            </a:r>
            <a:r>
              <a:rPr lang="en-US" altLang="ja-JP" sz="2800" dirty="0"/>
              <a:t>0.05</a:t>
            </a:r>
            <a:r>
              <a:rPr lang="ja-JP" altLang="en-US" sz="2800" dirty="0"/>
              <a:t>⇒等分散である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1173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3D6554-7F31-4CEF-A3F2-04FBB171E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本当に</a:t>
            </a:r>
            <a:r>
              <a:rPr lang="ja-JP" altLang="en-US" dirty="0"/>
              <a:t>この検定法でよかったの？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69B600-C99D-4F73-8D70-53D8F1A29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ja-JP" dirty="0"/>
              <a:t>t</a:t>
            </a:r>
            <a:r>
              <a:rPr kumimoji="1" lang="ja-JP" altLang="en-US" dirty="0"/>
              <a:t>検定を行うときの条件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用いられるデータが・・・</a:t>
            </a:r>
            <a:endParaRPr kumimoji="1" lang="en-US" altLang="ja-JP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/>
              <a:t>等分散であること</a:t>
            </a:r>
            <a:endParaRPr lang="en-US" altLang="ja-JP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>
                <a:solidFill>
                  <a:srgbClr val="FF0000"/>
                </a:solidFill>
              </a:rPr>
              <a:t>正規分布であること</a:t>
            </a:r>
          </a:p>
        </p:txBody>
      </p:sp>
    </p:spTree>
    <p:extLst>
      <p:ext uri="{BB962C8B-B14F-4D97-AF65-F5344CB8AC3E}">
        <p14:creationId xmlns:p14="http://schemas.microsoft.com/office/powerpoint/2010/main" val="2766802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D7DDFB-BD4C-4F25-A89D-FBBBEA4A0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正規分布とは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CCE05E-D6E5-4154-9022-BC7F8CFC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kumimoji="1" lang="ja-JP" altLang="en-US" dirty="0"/>
              <a:t>データが平均値を中心に均等に分布すること</a:t>
            </a:r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36E0A48F-630C-48C6-AD2E-F227A17FEDFA}"/>
              </a:ext>
            </a:extLst>
          </p:cNvPr>
          <p:cNvSpPr/>
          <p:nvPr/>
        </p:nvSpPr>
        <p:spPr>
          <a:xfrm>
            <a:off x="5773482" y="2519753"/>
            <a:ext cx="1414130" cy="2785890"/>
          </a:xfrm>
          <a:custGeom>
            <a:avLst/>
            <a:gdLst>
              <a:gd name="connsiteX0" fmla="*/ 0 w 1414130"/>
              <a:gd name="connsiteY0" fmla="*/ 2785731 h 2785890"/>
              <a:gd name="connsiteX1" fmla="*/ 287079 w 1414130"/>
              <a:gd name="connsiteY1" fmla="*/ 2679405 h 2785890"/>
              <a:gd name="connsiteX2" fmla="*/ 393405 w 1414130"/>
              <a:gd name="connsiteY2" fmla="*/ 2137145 h 2785890"/>
              <a:gd name="connsiteX3" fmla="*/ 563526 w 1414130"/>
              <a:gd name="connsiteY3" fmla="*/ 712382 h 2785890"/>
              <a:gd name="connsiteX4" fmla="*/ 701749 w 1414130"/>
              <a:gd name="connsiteY4" fmla="*/ 0 h 2785890"/>
              <a:gd name="connsiteX5" fmla="*/ 861237 w 1414130"/>
              <a:gd name="connsiteY5" fmla="*/ 712382 h 2785890"/>
              <a:gd name="connsiteX6" fmla="*/ 935665 w 1414130"/>
              <a:gd name="connsiteY6" fmla="*/ 1403498 h 2785890"/>
              <a:gd name="connsiteX7" fmla="*/ 1041991 w 1414130"/>
              <a:gd name="connsiteY7" fmla="*/ 2147777 h 2785890"/>
              <a:gd name="connsiteX8" fmla="*/ 1212112 w 1414130"/>
              <a:gd name="connsiteY8" fmla="*/ 2658140 h 2785890"/>
              <a:gd name="connsiteX9" fmla="*/ 1414130 w 1414130"/>
              <a:gd name="connsiteY9" fmla="*/ 2753833 h 278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4130" h="2785890">
                <a:moveTo>
                  <a:pt x="0" y="2785731"/>
                </a:moveTo>
                <a:cubicBezTo>
                  <a:pt x="110756" y="2786617"/>
                  <a:pt x="221512" y="2787503"/>
                  <a:pt x="287079" y="2679405"/>
                </a:cubicBezTo>
                <a:cubicBezTo>
                  <a:pt x="352646" y="2571307"/>
                  <a:pt x="347331" y="2464982"/>
                  <a:pt x="393405" y="2137145"/>
                </a:cubicBezTo>
                <a:cubicBezTo>
                  <a:pt x="439480" y="1809308"/>
                  <a:pt x="512135" y="1068573"/>
                  <a:pt x="563526" y="712382"/>
                </a:cubicBezTo>
                <a:cubicBezTo>
                  <a:pt x="614917" y="356191"/>
                  <a:pt x="652131" y="0"/>
                  <a:pt x="701749" y="0"/>
                </a:cubicBezTo>
                <a:cubicBezTo>
                  <a:pt x="751367" y="0"/>
                  <a:pt x="822251" y="478466"/>
                  <a:pt x="861237" y="712382"/>
                </a:cubicBezTo>
                <a:cubicBezTo>
                  <a:pt x="900223" y="946298"/>
                  <a:pt x="905539" y="1164266"/>
                  <a:pt x="935665" y="1403498"/>
                </a:cubicBezTo>
                <a:cubicBezTo>
                  <a:pt x="965791" y="1642730"/>
                  <a:pt x="995917" y="1938670"/>
                  <a:pt x="1041991" y="2147777"/>
                </a:cubicBezTo>
                <a:cubicBezTo>
                  <a:pt x="1088066" y="2356884"/>
                  <a:pt x="1150089" y="2557131"/>
                  <a:pt x="1212112" y="2658140"/>
                </a:cubicBezTo>
                <a:cubicBezTo>
                  <a:pt x="1274135" y="2759149"/>
                  <a:pt x="1344132" y="2756491"/>
                  <a:pt x="1414130" y="275383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E2B83E46-CF6C-474D-BE84-3788B505B68A}"/>
              </a:ext>
            </a:extLst>
          </p:cNvPr>
          <p:cNvCxnSpPr/>
          <p:nvPr/>
        </p:nvCxnSpPr>
        <p:spPr>
          <a:xfrm>
            <a:off x="2998384" y="5305643"/>
            <a:ext cx="55501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ABF7B0CD-DC7F-46C2-91C2-EDC1C158B7C2}"/>
              </a:ext>
            </a:extLst>
          </p:cNvPr>
          <p:cNvSpPr/>
          <p:nvPr/>
        </p:nvSpPr>
        <p:spPr>
          <a:xfrm>
            <a:off x="3211033" y="3434297"/>
            <a:ext cx="3615069" cy="1871350"/>
          </a:xfrm>
          <a:custGeom>
            <a:avLst/>
            <a:gdLst>
              <a:gd name="connsiteX0" fmla="*/ 0 w 3615069"/>
              <a:gd name="connsiteY0" fmla="*/ 1871350 h 1871350"/>
              <a:gd name="connsiteX1" fmla="*/ 372139 w 3615069"/>
              <a:gd name="connsiteY1" fmla="*/ 1711861 h 1871350"/>
              <a:gd name="connsiteX2" fmla="*/ 584790 w 3615069"/>
              <a:gd name="connsiteY2" fmla="*/ 1414150 h 1871350"/>
              <a:gd name="connsiteX3" fmla="*/ 733646 w 3615069"/>
              <a:gd name="connsiteY3" fmla="*/ 712401 h 1871350"/>
              <a:gd name="connsiteX4" fmla="*/ 935665 w 3615069"/>
              <a:gd name="connsiteY4" fmla="*/ 19 h 1871350"/>
              <a:gd name="connsiteX5" fmla="*/ 1424762 w 3615069"/>
              <a:gd name="connsiteY5" fmla="*/ 691136 h 1871350"/>
              <a:gd name="connsiteX6" fmla="*/ 2158409 w 3615069"/>
              <a:gd name="connsiteY6" fmla="*/ 1297191 h 1871350"/>
              <a:gd name="connsiteX7" fmla="*/ 2892055 w 3615069"/>
              <a:gd name="connsiteY7" fmla="*/ 1648066 h 1871350"/>
              <a:gd name="connsiteX8" fmla="*/ 3615069 w 3615069"/>
              <a:gd name="connsiteY8" fmla="*/ 1860717 h 187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5069" h="1871350">
                <a:moveTo>
                  <a:pt x="0" y="1871350"/>
                </a:moveTo>
                <a:cubicBezTo>
                  <a:pt x="137337" y="1829705"/>
                  <a:pt x="274674" y="1788061"/>
                  <a:pt x="372139" y="1711861"/>
                </a:cubicBezTo>
                <a:cubicBezTo>
                  <a:pt x="469604" y="1635661"/>
                  <a:pt x="524539" y="1580727"/>
                  <a:pt x="584790" y="1414150"/>
                </a:cubicBezTo>
                <a:cubicBezTo>
                  <a:pt x="645041" y="1247573"/>
                  <a:pt x="675167" y="948089"/>
                  <a:pt x="733646" y="712401"/>
                </a:cubicBezTo>
                <a:cubicBezTo>
                  <a:pt x="792125" y="476712"/>
                  <a:pt x="820479" y="3563"/>
                  <a:pt x="935665" y="19"/>
                </a:cubicBezTo>
                <a:cubicBezTo>
                  <a:pt x="1050851" y="-3525"/>
                  <a:pt x="1220971" y="474941"/>
                  <a:pt x="1424762" y="691136"/>
                </a:cubicBezTo>
                <a:cubicBezTo>
                  <a:pt x="1628553" y="907331"/>
                  <a:pt x="1913860" y="1137703"/>
                  <a:pt x="2158409" y="1297191"/>
                </a:cubicBezTo>
                <a:cubicBezTo>
                  <a:pt x="2402958" y="1456679"/>
                  <a:pt x="2649278" y="1554145"/>
                  <a:pt x="2892055" y="1648066"/>
                </a:cubicBezTo>
                <a:cubicBezTo>
                  <a:pt x="3134832" y="1741987"/>
                  <a:pt x="3374950" y="1801352"/>
                  <a:pt x="3615069" y="186071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3CD75C2-242B-4AD9-ACA5-9A8F66E3A927}"/>
              </a:ext>
            </a:extLst>
          </p:cNvPr>
          <p:cNvSpPr txBox="1"/>
          <p:nvPr/>
        </p:nvSpPr>
        <p:spPr>
          <a:xfrm>
            <a:off x="6996223" y="2753833"/>
            <a:ext cx="893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accent1"/>
                </a:solidFill>
              </a:rPr>
              <a:t>A</a:t>
            </a:r>
            <a:endParaRPr kumimoji="1"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3295536-79C4-4E50-9266-C77D84226540}"/>
              </a:ext>
            </a:extLst>
          </p:cNvPr>
          <p:cNvSpPr txBox="1"/>
          <p:nvPr/>
        </p:nvSpPr>
        <p:spPr>
          <a:xfrm>
            <a:off x="3211033" y="3550000"/>
            <a:ext cx="48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B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ADFE291-F058-4B77-9966-C18EC5124767}"/>
              </a:ext>
            </a:extLst>
          </p:cNvPr>
          <p:cNvSpPr txBox="1"/>
          <p:nvPr/>
        </p:nvSpPr>
        <p:spPr>
          <a:xfrm>
            <a:off x="2902691" y="5840200"/>
            <a:ext cx="5741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正規分布でない</a:t>
            </a:r>
            <a:r>
              <a:rPr kumimoji="1" lang="en-US" altLang="ja-JP" sz="2800" dirty="0"/>
              <a:t>=t</a:t>
            </a:r>
            <a:r>
              <a:rPr kumimoji="1" lang="ja-JP" altLang="en-US" sz="2800" dirty="0"/>
              <a:t>検定が使えない</a:t>
            </a:r>
          </a:p>
        </p:txBody>
      </p:sp>
    </p:spTree>
    <p:extLst>
      <p:ext uri="{BB962C8B-B14F-4D97-AF65-F5344CB8AC3E}">
        <p14:creationId xmlns:p14="http://schemas.microsoft.com/office/powerpoint/2010/main" val="310348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7176AEC-FA45-4C5B-AC9F-1B092D127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423862"/>
            <a:ext cx="11334750" cy="6010275"/>
          </a:xfrm>
          <a:prstGeom prst="rect">
            <a:avLst/>
          </a:prstGeom>
        </p:spPr>
      </p:pic>
      <p:sp>
        <p:nvSpPr>
          <p:cNvPr id="3" name="楕円 2">
            <a:extLst>
              <a:ext uri="{FF2B5EF4-FFF2-40B4-BE49-F238E27FC236}">
                <a16:creationId xmlns:a16="http://schemas.microsoft.com/office/drawing/2014/main" id="{A3451548-38F0-425F-9F6D-531BD339226B}"/>
              </a:ext>
            </a:extLst>
          </p:cNvPr>
          <p:cNvSpPr/>
          <p:nvPr/>
        </p:nvSpPr>
        <p:spPr>
          <a:xfrm>
            <a:off x="3221665" y="829340"/>
            <a:ext cx="988828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3F22D611-4A14-41E6-8313-FB3171D1B4A0}"/>
              </a:ext>
            </a:extLst>
          </p:cNvPr>
          <p:cNvSpPr/>
          <p:nvPr/>
        </p:nvSpPr>
        <p:spPr>
          <a:xfrm>
            <a:off x="3349256" y="1442152"/>
            <a:ext cx="1871330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A452BC00-EBD2-4B59-9348-FE4C47448BE7}"/>
              </a:ext>
            </a:extLst>
          </p:cNvPr>
          <p:cNvSpPr/>
          <p:nvPr/>
        </p:nvSpPr>
        <p:spPr>
          <a:xfrm>
            <a:off x="5585637" y="1955395"/>
            <a:ext cx="3887972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3570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87475D4-B892-4648-B0CA-70AEC322B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588" y="1549972"/>
            <a:ext cx="8793588" cy="3876121"/>
          </a:xfrm>
          <a:prstGeom prst="rect">
            <a:avLst/>
          </a:prstGeom>
        </p:spPr>
      </p:pic>
      <p:sp>
        <p:nvSpPr>
          <p:cNvPr id="3" name="楕円 2">
            <a:extLst>
              <a:ext uri="{FF2B5EF4-FFF2-40B4-BE49-F238E27FC236}">
                <a16:creationId xmlns:a16="http://schemas.microsoft.com/office/drawing/2014/main" id="{3D57BEE5-0269-4627-BD1E-D04DCC7B112F}"/>
              </a:ext>
            </a:extLst>
          </p:cNvPr>
          <p:cNvSpPr/>
          <p:nvPr/>
        </p:nvSpPr>
        <p:spPr>
          <a:xfrm>
            <a:off x="1721588" y="2445489"/>
            <a:ext cx="1201479" cy="43593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FD04EC39-BBB8-47B6-8751-B88A451FCE7F}"/>
              </a:ext>
            </a:extLst>
          </p:cNvPr>
          <p:cNvSpPr/>
          <p:nvPr/>
        </p:nvSpPr>
        <p:spPr>
          <a:xfrm>
            <a:off x="1721588" y="3558973"/>
            <a:ext cx="1553240" cy="46013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023686E9-545A-46FC-91CD-ED95AE80E7F4}"/>
              </a:ext>
            </a:extLst>
          </p:cNvPr>
          <p:cNvSpPr/>
          <p:nvPr/>
        </p:nvSpPr>
        <p:spPr>
          <a:xfrm>
            <a:off x="3508744" y="4427242"/>
            <a:ext cx="1682603" cy="6870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632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6C0F5E-C91C-4789-9328-E8F131CD4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/>
              <a:t>t</a:t>
            </a:r>
            <a:r>
              <a:rPr kumimoji="1" lang="ja-JP" altLang="en-US" dirty="0"/>
              <a:t>検定とは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67B0E8-C041-4236-B5E2-1C925167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1678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ja-JP" sz="3200" dirty="0"/>
              <a:t>Student's t-test</a:t>
            </a:r>
            <a:endParaRPr kumimoji="1" lang="en-US" altLang="ja-JP" sz="32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ja-JP" altLang="en-US" sz="3200" dirty="0">
                <a:solidFill>
                  <a:srgbClr val="FF0000"/>
                </a:solidFill>
              </a:rPr>
              <a:t>対応のない</a:t>
            </a:r>
            <a:r>
              <a:rPr lang="en-US" altLang="ja-JP" sz="3200" dirty="0"/>
              <a:t>2</a:t>
            </a:r>
            <a:r>
              <a:rPr lang="ja-JP" altLang="en-US" sz="3200" dirty="0" err="1"/>
              <a:t>つの</a:t>
            </a:r>
            <a:r>
              <a:rPr lang="ja-JP" altLang="en-US" sz="3200" dirty="0"/>
              <a:t>母集団から抽出した</a:t>
            </a:r>
            <a:r>
              <a:rPr lang="ja-JP" altLang="en-US" sz="3200" dirty="0">
                <a:solidFill>
                  <a:srgbClr val="FF0000"/>
                </a:solidFill>
              </a:rPr>
              <a:t>正規分布を示す連続変数</a:t>
            </a:r>
            <a:r>
              <a:rPr lang="ja-JP" altLang="en-US" sz="3200" dirty="0"/>
              <a:t>のデータの平均に差があるかどうかを検定する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73051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B0FB628-EFF0-498A-A392-6FC8A0648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15" y="0"/>
            <a:ext cx="6181309" cy="6858000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A44AD840-F1C1-4EAE-80DD-3AD0B46E0EA8}"/>
              </a:ext>
            </a:extLst>
          </p:cNvPr>
          <p:cNvSpPr/>
          <p:nvPr/>
        </p:nvSpPr>
        <p:spPr>
          <a:xfrm>
            <a:off x="0" y="5061098"/>
            <a:ext cx="3179135" cy="66985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CA1E3CB-076E-4878-BD5C-B1B3476EEE05}"/>
              </a:ext>
            </a:extLst>
          </p:cNvPr>
          <p:cNvSpPr txBox="1"/>
          <p:nvPr/>
        </p:nvSpPr>
        <p:spPr>
          <a:xfrm>
            <a:off x="8165805" y="1318438"/>
            <a:ext cx="2052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P</a:t>
            </a:r>
            <a:r>
              <a:rPr kumimoji="1" lang="ja-JP" altLang="en-US" sz="2800" dirty="0"/>
              <a:t>値</a:t>
            </a:r>
            <a:r>
              <a:rPr kumimoji="1" lang="en-US" altLang="ja-JP" sz="2800" dirty="0"/>
              <a:t>=0.727</a:t>
            </a:r>
            <a:endParaRPr kumimoji="1" lang="ja-JP" altLang="en-US" sz="28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CA0849F-03A0-40CC-A2D4-0BFBD1ABB45F}"/>
              </a:ext>
            </a:extLst>
          </p:cNvPr>
          <p:cNvSpPr txBox="1"/>
          <p:nvPr/>
        </p:nvSpPr>
        <p:spPr>
          <a:xfrm>
            <a:off x="6429154" y="2562447"/>
            <a:ext cx="5762846" cy="1324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800" dirty="0"/>
              <a:t>P</a:t>
            </a:r>
            <a:r>
              <a:rPr kumimoji="1" lang="ja-JP" altLang="en-US" sz="2800" dirty="0"/>
              <a:t>≧</a:t>
            </a:r>
            <a:r>
              <a:rPr kumimoji="1" lang="en-US" altLang="ja-JP" sz="2800" dirty="0"/>
              <a:t>0.05</a:t>
            </a:r>
            <a:r>
              <a:rPr kumimoji="1" lang="ja-JP" altLang="en-US" sz="2800" dirty="0"/>
              <a:t>⇒正規分布に従っている</a:t>
            </a:r>
            <a:endParaRPr kumimoji="1" lang="en-US" altLang="ja-JP" sz="2800" dirty="0"/>
          </a:p>
          <a:p>
            <a:pPr>
              <a:lnSpc>
                <a:spcPct val="150000"/>
              </a:lnSpc>
            </a:pPr>
            <a:r>
              <a:rPr lang="en-US" altLang="ja-JP" sz="2800" dirty="0"/>
              <a:t>P&lt;0.05</a:t>
            </a:r>
            <a:r>
              <a:rPr lang="ja-JP" altLang="en-US" sz="2800" dirty="0"/>
              <a:t>⇒正規分布に従っていない</a:t>
            </a:r>
            <a:endParaRPr kumimoji="1" lang="ja-JP" altLang="en-US" sz="28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7782DF1-B533-42D3-A89E-3714F0483712}"/>
              </a:ext>
            </a:extLst>
          </p:cNvPr>
          <p:cNvSpPr txBox="1"/>
          <p:nvPr/>
        </p:nvSpPr>
        <p:spPr>
          <a:xfrm>
            <a:off x="6620539" y="4410561"/>
            <a:ext cx="4944140" cy="1970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/>
              <a:t>正規分布⇒</a:t>
            </a:r>
            <a:r>
              <a:rPr kumimoji="1" lang="en-US" altLang="ja-JP" sz="2800" dirty="0"/>
              <a:t>t</a:t>
            </a:r>
            <a:r>
              <a:rPr kumimoji="1" lang="ja-JP" altLang="en-US" sz="2800" dirty="0"/>
              <a:t>検定</a:t>
            </a:r>
            <a:endParaRPr kumimoji="1" lang="en-US" altLang="ja-JP" sz="2800" dirty="0"/>
          </a:p>
          <a:p>
            <a:pPr>
              <a:lnSpc>
                <a:spcPct val="150000"/>
              </a:lnSpc>
            </a:pPr>
            <a:r>
              <a:rPr lang="ja-JP" altLang="en-US" sz="2800" dirty="0"/>
              <a:t>正規分布でない</a:t>
            </a:r>
            <a:endParaRPr lang="en-US" altLang="ja-JP" sz="2800" dirty="0"/>
          </a:p>
          <a:p>
            <a:pPr>
              <a:lnSpc>
                <a:spcPct val="150000"/>
              </a:lnSpc>
            </a:pPr>
            <a:r>
              <a:rPr kumimoji="1" lang="ja-JP" altLang="en-US" sz="2800" dirty="0"/>
              <a:t>⇒</a:t>
            </a:r>
            <a:r>
              <a:rPr lang="en-US" altLang="ja-JP" sz="2800" dirty="0"/>
              <a:t>Mann–Whitney U</a:t>
            </a:r>
            <a:r>
              <a:rPr lang="ja-JP" altLang="en-US" sz="2800" dirty="0"/>
              <a:t>検定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1448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CB3663-D1BC-4C0F-8F3A-9ACB5546D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43" y="2052083"/>
            <a:ext cx="11360150" cy="1457768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800" dirty="0"/>
              <a:t>では例題</a:t>
            </a:r>
            <a:r>
              <a:rPr kumimoji="1" lang="en-US" altLang="ja-JP" sz="4800" dirty="0"/>
              <a:t>2</a:t>
            </a:r>
            <a:r>
              <a:rPr kumimoji="1" lang="ja-JP" altLang="en-US" sz="4800" dirty="0"/>
              <a:t>をやってみよう</a:t>
            </a:r>
          </a:p>
        </p:txBody>
      </p:sp>
    </p:spTree>
    <p:extLst>
      <p:ext uri="{BB962C8B-B14F-4D97-AF65-F5344CB8AC3E}">
        <p14:creationId xmlns:p14="http://schemas.microsoft.com/office/powerpoint/2010/main" val="37093338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B179CF-F659-492E-B735-F69E3928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例題</a:t>
            </a:r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308CD4-0E17-45AE-B995-9048C06FD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　高血圧患者</a:t>
            </a:r>
            <a:r>
              <a:rPr kumimoji="1" lang="en-US" altLang="ja-JP" dirty="0"/>
              <a:t>40</a:t>
            </a:r>
            <a:r>
              <a:rPr kumimoji="1" lang="ja-JP" altLang="en-US" dirty="0"/>
              <a:t>名を、従来降圧薬</a:t>
            </a:r>
            <a:r>
              <a:rPr kumimoji="1" lang="en-US" altLang="ja-JP" dirty="0"/>
              <a:t>A</a:t>
            </a:r>
            <a:r>
              <a:rPr kumimoji="1" lang="ja-JP" altLang="en-US" dirty="0"/>
              <a:t>を内服する群と新規降圧薬</a:t>
            </a:r>
            <a:r>
              <a:rPr kumimoji="1" lang="en-US" altLang="ja-JP" dirty="0"/>
              <a:t>B</a:t>
            </a:r>
            <a:r>
              <a:rPr kumimoji="1" lang="ja-JP" altLang="en-US" dirty="0"/>
              <a:t>を内服する群にそれぞれ</a:t>
            </a:r>
            <a:r>
              <a:rPr kumimoji="1" lang="en-US" altLang="ja-JP" dirty="0"/>
              <a:t>20</a:t>
            </a:r>
            <a:r>
              <a:rPr kumimoji="1" lang="ja-JP" altLang="en-US" dirty="0"/>
              <a:t>名ずつに振り分け、治療開始後</a:t>
            </a:r>
            <a:r>
              <a:rPr lang="en-US" altLang="ja-JP" dirty="0"/>
              <a:t>1</a:t>
            </a:r>
            <a:r>
              <a:rPr kumimoji="1" lang="ja-JP" altLang="en-US" dirty="0"/>
              <a:t>か月後の収縮期血圧を集積した。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　降圧薬</a:t>
            </a:r>
            <a:r>
              <a:rPr kumimoji="1" lang="en-US" altLang="ja-JP" dirty="0"/>
              <a:t>B</a:t>
            </a:r>
            <a:r>
              <a:rPr kumimoji="1" lang="ja-JP" altLang="en-US" dirty="0"/>
              <a:t>に治療効果はあるか？</a:t>
            </a:r>
          </a:p>
        </p:txBody>
      </p:sp>
    </p:spTree>
    <p:extLst>
      <p:ext uri="{BB962C8B-B14F-4D97-AF65-F5344CB8AC3E}">
        <p14:creationId xmlns:p14="http://schemas.microsoft.com/office/powerpoint/2010/main" val="58071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BA17E8-7281-4C84-BB98-0CC577F65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730" y="160234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kumimoji="1" lang="ja-JP" altLang="en-US" sz="3200" dirty="0"/>
              <a:t>使用するデータ</a:t>
            </a:r>
            <a:r>
              <a:rPr lang="ja-JP" altLang="en-US" sz="3200" dirty="0"/>
              <a:t>；</a:t>
            </a:r>
            <a:r>
              <a:rPr kumimoji="1" lang="en-US" altLang="ja-JP" sz="3200" dirty="0"/>
              <a:t>RC</a:t>
            </a:r>
            <a:r>
              <a:rPr lang="ja-JP" altLang="en-US" sz="3200" dirty="0"/>
              <a:t> </a:t>
            </a:r>
            <a:r>
              <a:rPr lang="en-US" altLang="ja-JP" sz="3200" dirty="0"/>
              <a:t>Aug</a:t>
            </a:r>
            <a:r>
              <a:rPr lang="ja-JP" altLang="en-US" sz="3200" dirty="0"/>
              <a:t> </a:t>
            </a:r>
            <a:r>
              <a:rPr lang="en-US" altLang="ja-JP" sz="3200" dirty="0"/>
              <a:t>t-test</a:t>
            </a:r>
            <a:r>
              <a:rPr lang="ja-JP" altLang="en-US" sz="3200" dirty="0"/>
              <a:t>２（</a:t>
            </a:r>
            <a:r>
              <a:rPr lang="en-US" altLang="ja-JP" sz="3200" dirty="0"/>
              <a:t>Excel</a:t>
            </a:r>
            <a:r>
              <a:rPr lang="ja-JP" altLang="en-US" sz="3200" dirty="0"/>
              <a:t>）</a:t>
            </a:r>
            <a:endParaRPr lang="en-US" altLang="ja-JP" sz="32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ja-JP" altLang="en-US" sz="3200" dirty="0"/>
              <a:t>それぞれの群のデータは等分散であり、</a:t>
            </a:r>
            <a:endParaRPr lang="en-US" altLang="ja-JP" sz="32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ja-JP" altLang="en-US" sz="3200" dirty="0"/>
              <a:t>いずれも正規分布を示す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4219173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68474D-1FC1-4BE4-AAD7-ECDA9C6AE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この結果から・・・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3B0ADF-1BE7-44C7-8141-EBE5FC971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ja-JP" dirty="0"/>
              <a:t>P</a:t>
            </a:r>
            <a:r>
              <a:rPr kumimoji="1" lang="ja-JP" altLang="en-US" dirty="0"/>
              <a:t>≧</a:t>
            </a:r>
            <a:r>
              <a:rPr kumimoji="1" lang="en-US" altLang="ja-JP" dirty="0"/>
              <a:t>0.05</a:t>
            </a:r>
          </a:p>
          <a:p>
            <a:pPr marL="0" indent="0" algn="ctr">
              <a:buNone/>
            </a:pPr>
            <a:r>
              <a:rPr lang="ja-JP" altLang="en-US" dirty="0"/>
              <a:t>↓</a:t>
            </a:r>
            <a:endParaRPr kumimoji="1" lang="en-US" altLang="ja-JP" dirty="0"/>
          </a:p>
          <a:p>
            <a:pPr marL="0" indent="0" algn="ctr">
              <a:buNone/>
            </a:pPr>
            <a:r>
              <a:rPr kumimoji="1" lang="en-US" altLang="ja-JP" dirty="0"/>
              <a:t>2</a:t>
            </a:r>
            <a:r>
              <a:rPr kumimoji="1" lang="ja-JP" altLang="en-US" dirty="0"/>
              <a:t>群間での差がない</a:t>
            </a:r>
            <a:endParaRPr kumimoji="1" lang="en-US" altLang="ja-JP" dirty="0"/>
          </a:p>
          <a:p>
            <a:pPr marL="0" indent="0" algn="ctr">
              <a:buNone/>
            </a:pPr>
            <a:r>
              <a:rPr lang="ja-JP" altLang="en-US" dirty="0"/>
              <a:t>↓</a:t>
            </a:r>
            <a:endParaRPr lang="en-US" altLang="ja-JP" dirty="0"/>
          </a:p>
          <a:p>
            <a:pPr marL="0" indent="0" algn="ctr">
              <a:buNone/>
            </a:pPr>
            <a:r>
              <a:rPr kumimoji="1" lang="en-US" altLang="ja-JP" dirty="0"/>
              <a:t>2</a:t>
            </a:r>
            <a:r>
              <a:rPr kumimoji="1" lang="ja-JP" altLang="en-US" dirty="0" err="1"/>
              <a:t>つの</a:t>
            </a:r>
            <a:r>
              <a:rPr kumimoji="1" lang="ja-JP" altLang="en-US" dirty="0"/>
              <a:t>治療薬の効果は同等</a:t>
            </a:r>
          </a:p>
        </p:txBody>
      </p:sp>
      <p:sp>
        <p:nvSpPr>
          <p:cNvPr id="4" name="乗算記号 3">
            <a:extLst>
              <a:ext uri="{FF2B5EF4-FFF2-40B4-BE49-F238E27FC236}">
                <a16:creationId xmlns:a16="http://schemas.microsoft.com/office/drawing/2014/main" id="{DF0DAEA7-8E16-445E-9D28-E0E6AD8BD424}"/>
              </a:ext>
            </a:extLst>
          </p:cNvPr>
          <p:cNvSpPr/>
          <p:nvPr/>
        </p:nvSpPr>
        <p:spPr>
          <a:xfrm>
            <a:off x="2268279" y="1405419"/>
            <a:ext cx="7655441" cy="3572540"/>
          </a:xfrm>
          <a:prstGeom prst="mathMultiply">
            <a:avLst>
              <a:gd name="adj1" fmla="val 107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AF811B7-B96B-48F5-9E92-A93330E35056}"/>
              </a:ext>
            </a:extLst>
          </p:cNvPr>
          <p:cNvSpPr txBox="1"/>
          <p:nvPr/>
        </p:nvSpPr>
        <p:spPr>
          <a:xfrm>
            <a:off x="2900030" y="5112896"/>
            <a:ext cx="6391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2</a:t>
            </a:r>
            <a:r>
              <a:rPr kumimoji="1" lang="ja-JP" altLang="en-US" sz="3600" dirty="0"/>
              <a:t>群間に差があるとは言えない</a:t>
            </a:r>
          </a:p>
        </p:txBody>
      </p:sp>
    </p:spTree>
    <p:extLst>
      <p:ext uri="{BB962C8B-B14F-4D97-AF65-F5344CB8AC3E}">
        <p14:creationId xmlns:p14="http://schemas.microsoft.com/office/powerpoint/2010/main" val="151218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B179CF-F659-492E-B735-F69E3928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例題</a:t>
            </a:r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308CD4-0E17-45AE-B995-9048C06FD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　糖尿病患者</a:t>
            </a:r>
            <a:r>
              <a:rPr kumimoji="1" lang="en-US" altLang="ja-JP" dirty="0"/>
              <a:t>40</a:t>
            </a:r>
            <a:r>
              <a:rPr kumimoji="1" lang="ja-JP" altLang="en-US" dirty="0"/>
              <a:t>名を、標準的糖尿病治療薬</a:t>
            </a:r>
            <a:r>
              <a:rPr kumimoji="1" lang="en-US" altLang="ja-JP" dirty="0"/>
              <a:t>A</a:t>
            </a:r>
            <a:r>
              <a:rPr kumimoji="1" lang="ja-JP" altLang="en-US" dirty="0"/>
              <a:t>を内服する群と新規治療薬</a:t>
            </a:r>
            <a:r>
              <a:rPr kumimoji="1" lang="en-US" altLang="ja-JP" dirty="0"/>
              <a:t>B</a:t>
            </a:r>
            <a:r>
              <a:rPr kumimoji="1" lang="ja-JP" altLang="en-US" dirty="0"/>
              <a:t>を内服する群にそれぞれ</a:t>
            </a:r>
            <a:r>
              <a:rPr kumimoji="1" lang="en-US" altLang="ja-JP" dirty="0"/>
              <a:t>20</a:t>
            </a:r>
            <a:r>
              <a:rPr kumimoji="1" lang="ja-JP" altLang="en-US" dirty="0"/>
              <a:t>名ずつに振り分け、治療開始後</a:t>
            </a:r>
            <a:r>
              <a:rPr kumimoji="1" lang="en-US" altLang="ja-JP" dirty="0"/>
              <a:t>3</a:t>
            </a:r>
            <a:r>
              <a:rPr kumimoji="1" lang="ja-JP" altLang="en-US" dirty="0"/>
              <a:t>か月後の空腹時血糖値を測定した。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　新規治療薬に治療効果はあるか？</a:t>
            </a:r>
          </a:p>
        </p:txBody>
      </p:sp>
    </p:spTree>
    <p:extLst>
      <p:ext uri="{BB962C8B-B14F-4D97-AF65-F5344CB8AC3E}">
        <p14:creationId xmlns:p14="http://schemas.microsoft.com/office/powerpoint/2010/main" val="685545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E756814-856F-4065-A07D-C57DBEAFB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81" y="187509"/>
            <a:ext cx="4419600" cy="633412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3A82518-FE97-4095-81E0-FE2BDFB4135E}"/>
              </a:ext>
            </a:extLst>
          </p:cNvPr>
          <p:cNvSpPr txBox="1"/>
          <p:nvPr/>
        </p:nvSpPr>
        <p:spPr>
          <a:xfrm>
            <a:off x="5858540" y="1180214"/>
            <a:ext cx="4274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A</a:t>
            </a:r>
            <a:r>
              <a:rPr lang="ja-JP" altLang="en-US" sz="2800" dirty="0"/>
              <a:t>列；</a:t>
            </a:r>
            <a:r>
              <a:rPr kumimoji="1" lang="ja-JP" altLang="en-US" sz="2800" dirty="0"/>
              <a:t>新薬</a:t>
            </a:r>
            <a:endParaRPr kumimoji="1" lang="en-US" altLang="ja-JP" sz="2800" dirty="0"/>
          </a:p>
          <a:p>
            <a:r>
              <a:rPr lang="ja-JP" altLang="en-US" sz="2800" dirty="0"/>
              <a:t>標準薬を内服した群</a:t>
            </a:r>
            <a:r>
              <a:rPr lang="en-US" altLang="ja-JP" sz="2800" dirty="0"/>
              <a:t>=0</a:t>
            </a:r>
          </a:p>
          <a:p>
            <a:r>
              <a:rPr kumimoji="1" lang="ja-JP" altLang="en-US" sz="2800" dirty="0"/>
              <a:t>新薬を内服した群</a:t>
            </a:r>
            <a:r>
              <a:rPr kumimoji="1" lang="en-US" altLang="ja-JP" sz="2800" dirty="0"/>
              <a:t>=1</a:t>
            </a:r>
          </a:p>
          <a:p>
            <a:r>
              <a:rPr lang="en-US" altLang="ja-JP" sz="2800" dirty="0"/>
              <a:t>B</a:t>
            </a:r>
            <a:r>
              <a:rPr lang="ja-JP" altLang="en-US" sz="2800" dirty="0"/>
              <a:t>列；</a:t>
            </a:r>
            <a:r>
              <a:rPr lang="en-US" altLang="ja-JP" sz="2800" dirty="0"/>
              <a:t>BS</a:t>
            </a:r>
          </a:p>
          <a:p>
            <a:r>
              <a:rPr kumimoji="1" lang="ja-JP" altLang="en-US" sz="2800" dirty="0"/>
              <a:t>空腹時血糖値</a:t>
            </a:r>
            <a:endParaRPr kumimoji="1" lang="en-US" altLang="ja-JP" sz="28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CEE4039-3734-45D3-A4CD-F5A393CC4EAA}"/>
              </a:ext>
            </a:extLst>
          </p:cNvPr>
          <p:cNvSpPr txBox="1"/>
          <p:nvPr/>
        </p:nvSpPr>
        <p:spPr>
          <a:xfrm>
            <a:off x="5592726" y="3732037"/>
            <a:ext cx="5826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2</a:t>
            </a:r>
            <a:r>
              <a:rPr kumimoji="1" lang="ja-JP" altLang="en-US" sz="2800" dirty="0"/>
              <a:t>群間で統計解析をする場合、</a:t>
            </a:r>
            <a:r>
              <a:rPr kumimoji="1" lang="en-US" altLang="ja-JP" sz="2800" dirty="0"/>
              <a:t>0</a:t>
            </a:r>
            <a:r>
              <a:rPr kumimoji="1" lang="ja-JP" altLang="en-US" sz="2800" dirty="0"/>
              <a:t>と</a:t>
            </a:r>
            <a:r>
              <a:rPr kumimoji="1" lang="en-US" altLang="ja-JP" sz="2800" dirty="0"/>
              <a:t>1</a:t>
            </a:r>
            <a:r>
              <a:rPr kumimoji="1" lang="ja-JP" altLang="en-US" sz="2800" dirty="0"/>
              <a:t>を用いて群分けすると解析に便利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A4E823B-3E29-4E3E-A342-AEB619E375A4}"/>
              </a:ext>
            </a:extLst>
          </p:cNvPr>
          <p:cNvSpPr txBox="1"/>
          <p:nvPr/>
        </p:nvSpPr>
        <p:spPr>
          <a:xfrm>
            <a:off x="5619306" y="5038450"/>
            <a:ext cx="5773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列のタイトルは</a:t>
            </a:r>
            <a:r>
              <a:rPr kumimoji="1" lang="en-US" altLang="ja-JP" sz="2800" dirty="0">
                <a:solidFill>
                  <a:srgbClr val="FF0000"/>
                </a:solidFill>
              </a:rPr>
              <a:t>1</a:t>
            </a:r>
            <a:r>
              <a:rPr kumimoji="1" lang="ja-JP" altLang="en-US" sz="2800" dirty="0">
                <a:solidFill>
                  <a:srgbClr val="FF0000"/>
                </a:solidFill>
              </a:rPr>
              <a:t>行で必ず入れる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9BB3D5C-A16C-426C-8634-B151FDC611DC}"/>
              </a:ext>
            </a:extLst>
          </p:cNvPr>
          <p:cNvSpPr/>
          <p:nvPr/>
        </p:nvSpPr>
        <p:spPr>
          <a:xfrm>
            <a:off x="946298" y="2565209"/>
            <a:ext cx="1254642" cy="386748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181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02AF0B5-F88B-45C7-9E87-9F8A12DD0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77" y="605835"/>
            <a:ext cx="4990990" cy="5367884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C32EBC89-AB28-466B-9699-9B2597892CF1}"/>
              </a:ext>
            </a:extLst>
          </p:cNvPr>
          <p:cNvSpPr/>
          <p:nvPr/>
        </p:nvSpPr>
        <p:spPr>
          <a:xfrm>
            <a:off x="2711297" y="2317901"/>
            <a:ext cx="1754372" cy="170120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0C4D547-3728-4D4F-A23A-0B4A8A945822}"/>
              </a:ext>
            </a:extLst>
          </p:cNvPr>
          <p:cNvSpPr txBox="1"/>
          <p:nvPr/>
        </p:nvSpPr>
        <p:spPr>
          <a:xfrm>
            <a:off x="7070650" y="2937672"/>
            <a:ext cx="4348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まず、</a:t>
            </a:r>
            <a:r>
              <a:rPr kumimoji="1" lang="en-US" altLang="ja-JP" sz="2800" dirty="0"/>
              <a:t>EZR</a:t>
            </a:r>
            <a:r>
              <a:rPr kumimoji="1" lang="ja-JP" altLang="en-US" sz="2800" dirty="0"/>
              <a:t>を起動させる</a:t>
            </a:r>
          </a:p>
        </p:txBody>
      </p:sp>
    </p:spTree>
    <p:extLst>
      <p:ext uri="{BB962C8B-B14F-4D97-AF65-F5344CB8AC3E}">
        <p14:creationId xmlns:p14="http://schemas.microsoft.com/office/powerpoint/2010/main" val="4141637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DEE083C-4C68-40B5-B09D-2DB282343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92" y="457200"/>
            <a:ext cx="7094087" cy="602866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2F5D37B-2720-41F6-A53A-D9B86F19A643}"/>
              </a:ext>
            </a:extLst>
          </p:cNvPr>
          <p:cNvSpPr txBox="1"/>
          <p:nvPr/>
        </p:nvSpPr>
        <p:spPr>
          <a:xfrm>
            <a:off x="7583188" y="3005109"/>
            <a:ext cx="4389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R Console</a:t>
            </a:r>
            <a:r>
              <a:rPr kumimoji="1" lang="ja-JP" altLang="en-US" sz="2800" dirty="0"/>
              <a:t>と</a:t>
            </a:r>
            <a:r>
              <a:rPr kumimoji="1" lang="en-US" altLang="ja-JP" sz="2800" dirty="0"/>
              <a:t>R</a:t>
            </a:r>
            <a:r>
              <a:rPr kumimoji="1" lang="ja-JP" altLang="en-US" sz="2800" dirty="0"/>
              <a:t>コマンダーの</a:t>
            </a:r>
            <a:r>
              <a:rPr kumimoji="1" lang="en-US" altLang="ja-JP" sz="2800" dirty="0"/>
              <a:t>2</a:t>
            </a:r>
            <a:r>
              <a:rPr kumimoji="1" lang="ja-JP" altLang="en-US" sz="2800" dirty="0" err="1"/>
              <a:t>つの</a:t>
            </a:r>
            <a:r>
              <a:rPr kumimoji="1" lang="ja-JP" altLang="en-US" sz="2800" dirty="0"/>
              <a:t>ウィンドウが開く</a:t>
            </a:r>
          </a:p>
        </p:txBody>
      </p:sp>
    </p:spTree>
    <p:extLst>
      <p:ext uri="{BB962C8B-B14F-4D97-AF65-F5344CB8AC3E}">
        <p14:creationId xmlns:p14="http://schemas.microsoft.com/office/powerpoint/2010/main" val="1560506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64748FD-3A97-42CA-B7E6-F4CE2DCCF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47" y="143539"/>
            <a:ext cx="6651966" cy="6570921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EC68F21-0F32-463B-980A-76FDEF0F8592}"/>
              </a:ext>
            </a:extLst>
          </p:cNvPr>
          <p:cNvSpPr/>
          <p:nvPr/>
        </p:nvSpPr>
        <p:spPr>
          <a:xfrm>
            <a:off x="7088373" y="2951945"/>
            <a:ext cx="48519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/>
              <a:t>一般的な統計解析を行う場合は</a:t>
            </a:r>
            <a:r>
              <a:rPr lang="en-US" altLang="ja-JP" sz="2800" dirty="0"/>
              <a:t>R</a:t>
            </a:r>
            <a:r>
              <a:rPr lang="ja-JP" altLang="en-US" sz="2800" dirty="0"/>
              <a:t>コマンダーのみを使用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92CD1D8-8AB7-4B7C-9029-E79E6AAF09FE}"/>
              </a:ext>
            </a:extLst>
          </p:cNvPr>
          <p:cNvSpPr/>
          <p:nvPr/>
        </p:nvSpPr>
        <p:spPr>
          <a:xfrm>
            <a:off x="253647" y="143539"/>
            <a:ext cx="6651966" cy="112173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311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C286701-78B0-43B9-910E-8E0E2CCE6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760" y="1206478"/>
            <a:ext cx="9791630" cy="1993924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E904C742-CDF0-4FB3-A7CF-0BACEE94790F}"/>
              </a:ext>
            </a:extLst>
          </p:cNvPr>
          <p:cNvSpPr/>
          <p:nvPr/>
        </p:nvSpPr>
        <p:spPr>
          <a:xfrm>
            <a:off x="2743200" y="1783454"/>
            <a:ext cx="2413591" cy="8399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B4F26AC-1D45-4575-9AF0-9C051E1CAA69}"/>
              </a:ext>
            </a:extLst>
          </p:cNvPr>
          <p:cNvSpPr txBox="1"/>
          <p:nvPr/>
        </p:nvSpPr>
        <p:spPr>
          <a:xfrm>
            <a:off x="2430017" y="4242393"/>
            <a:ext cx="75491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/>
              <a:t>まだ</a:t>
            </a:r>
            <a:r>
              <a:rPr kumimoji="1" lang="en-US" altLang="ja-JP" sz="2800" dirty="0"/>
              <a:t>EZR</a:t>
            </a:r>
            <a:r>
              <a:rPr kumimoji="1" lang="ja-JP" altLang="en-US" sz="2800" dirty="0"/>
              <a:t>に何もデータが読み込まれていない</a:t>
            </a:r>
            <a:endParaRPr kumimoji="1" lang="en-US" altLang="ja-JP" sz="2800" dirty="0"/>
          </a:p>
          <a:p>
            <a:pPr algn="ctr"/>
            <a:r>
              <a:rPr kumimoji="1" lang="ja-JP" altLang="en-US" sz="2800" dirty="0"/>
              <a:t>↓</a:t>
            </a:r>
            <a:endParaRPr kumimoji="1" lang="en-US" altLang="ja-JP" sz="2800" dirty="0"/>
          </a:p>
          <a:p>
            <a:pPr algn="ctr"/>
            <a:r>
              <a:rPr lang="ja-JP" altLang="en-US" sz="2800" dirty="0">
                <a:solidFill>
                  <a:srgbClr val="FF0000"/>
                </a:solidFill>
              </a:rPr>
              <a:t>解析する</a:t>
            </a:r>
            <a:r>
              <a:rPr lang="en-US" altLang="ja-JP" sz="2800" dirty="0">
                <a:solidFill>
                  <a:srgbClr val="FF0000"/>
                </a:solidFill>
              </a:rPr>
              <a:t>Excel</a:t>
            </a:r>
            <a:r>
              <a:rPr lang="ja-JP" altLang="en-US" sz="2800" dirty="0">
                <a:solidFill>
                  <a:srgbClr val="FF0000"/>
                </a:solidFill>
              </a:rPr>
              <a:t>データを読み込もう！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40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2545</TotalTime>
  <Words>551</Words>
  <Application>Microsoft Office PowerPoint</Application>
  <PresentationFormat>ワイド画面</PresentationFormat>
  <Paragraphs>92</Paragraphs>
  <Slides>34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38" baseType="lpstr">
      <vt:lpstr>游ゴシック</vt:lpstr>
      <vt:lpstr>游ゴシック Light</vt:lpstr>
      <vt:lpstr>Arial</vt:lpstr>
      <vt:lpstr>Office テーマ</vt:lpstr>
      <vt:lpstr>リサーチカンファ</vt:lpstr>
      <vt:lpstr>今月のテーマ</vt:lpstr>
      <vt:lpstr>t検定とは</vt:lpstr>
      <vt:lpstr>例題1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本当にこの検定法でよかったの？</vt:lpstr>
      <vt:lpstr>本当にこの検定法でよかったの？</vt:lpstr>
      <vt:lpstr>等分散とは・・・</vt:lpstr>
      <vt:lpstr>PowerPoint プレゼンテーション</vt:lpstr>
      <vt:lpstr>PowerPoint プレゼンテーション</vt:lpstr>
      <vt:lpstr>PowerPoint プレゼンテーション</vt:lpstr>
      <vt:lpstr>本当にこの検定法でよかったの？</vt:lpstr>
      <vt:lpstr>正規分布とは</vt:lpstr>
      <vt:lpstr>PowerPoint プレゼンテーション</vt:lpstr>
      <vt:lpstr>PowerPoint プレゼンテーション</vt:lpstr>
      <vt:lpstr>PowerPoint プレゼンテーション</vt:lpstr>
      <vt:lpstr>では例題2をやってみよう</vt:lpstr>
      <vt:lpstr>例題2</vt:lpstr>
      <vt:lpstr>PowerPoint プレゼンテーション</vt:lpstr>
      <vt:lpstr>この結果から・・・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リサーチカンファ</dc:title>
  <dc:creator>長江正晴</dc:creator>
  <cp:lastModifiedBy>長江正晴</cp:lastModifiedBy>
  <cp:revision>40</cp:revision>
  <dcterms:created xsi:type="dcterms:W3CDTF">2017-08-25T04:31:58Z</dcterms:created>
  <dcterms:modified xsi:type="dcterms:W3CDTF">2017-08-29T05:04:18Z</dcterms:modified>
</cp:coreProperties>
</file>